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5" r:id="rId2"/>
    <p:sldMasterId id="2147483702" r:id="rId3"/>
    <p:sldMasterId id="2147483723" r:id="rId4"/>
    <p:sldMasterId id="2147483746" r:id="rId5"/>
  </p:sldMasterIdLst>
  <p:notesMasterIdLst>
    <p:notesMasterId r:id="rId46"/>
  </p:notesMasterIdLst>
  <p:handoutMasterIdLst>
    <p:handoutMasterId r:id="rId47"/>
  </p:handoutMasterIdLst>
  <p:sldIdLst>
    <p:sldId id="256" r:id="rId6"/>
    <p:sldId id="2147475486" r:id="rId7"/>
    <p:sldId id="2147475463" r:id="rId8"/>
    <p:sldId id="2147475461" r:id="rId9"/>
    <p:sldId id="2147475484" r:id="rId10"/>
    <p:sldId id="2147475474" r:id="rId11"/>
    <p:sldId id="2147475472" r:id="rId12"/>
    <p:sldId id="2147475471" r:id="rId13"/>
    <p:sldId id="2147475478" r:id="rId14"/>
    <p:sldId id="2147475479" r:id="rId15"/>
    <p:sldId id="2147475480" r:id="rId16"/>
    <p:sldId id="2147475561" r:id="rId17"/>
    <p:sldId id="2147475482" r:id="rId18"/>
    <p:sldId id="2147475564" r:id="rId19"/>
    <p:sldId id="2147475562" r:id="rId20"/>
    <p:sldId id="2147475567" r:id="rId21"/>
    <p:sldId id="2147475570" r:id="rId22"/>
    <p:sldId id="2147475568" r:id="rId23"/>
    <p:sldId id="2147475566" r:id="rId24"/>
    <p:sldId id="276" r:id="rId25"/>
    <p:sldId id="277" r:id="rId26"/>
    <p:sldId id="284" r:id="rId27"/>
    <p:sldId id="265" r:id="rId28"/>
    <p:sldId id="283" r:id="rId29"/>
    <p:sldId id="281" r:id="rId30"/>
    <p:sldId id="280" r:id="rId31"/>
    <p:sldId id="279" r:id="rId32"/>
    <p:sldId id="297" r:id="rId33"/>
    <p:sldId id="298" r:id="rId34"/>
    <p:sldId id="285" r:id="rId35"/>
    <p:sldId id="299" r:id="rId36"/>
    <p:sldId id="287" r:id="rId37"/>
    <p:sldId id="288" r:id="rId38"/>
    <p:sldId id="289" r:id="rId39"/>
    <p:sldId id="291" r:id="rId40"/>
    <p:sldId id="293" r:id="rId41"/>
    <p:sldId id="292" r:id="rId42"/>
    <p:sldId id="2147475571" r:id="rId43"/>
    <p:sldId id="294" r:id="rId44"/>
    <p:sldId id="275" r:id="rId45"/>
  </p:sldIdLst>
  <p:sldSz cx="12192000" cy="6858000"/>
  <p:notesSz cx="6858000" cy="9144000"/>
  <p:embeddedFontLst>
    <p:embeddedFont>
      <p:font typeface="Cambria Math" panose="02040503050406030204" pitchFamily="18" charset="0"/>
      <p:regular r:id="rId48"/>
    </p:embeddedFont>
    <p:embeddedFont>
      <p:font typeface="Equinor" panose="020B0604020202020204" charset="0"/>
      <p:regular r:id="rId49"/>
      <p:bold r:id="rId50"/>
      <p:italic r:id="rId51"/>
      <p:boldItalic r:id="rId52"/>
    </p:embeddedFont>
    <p:embeddedFont>
      <p:font typeface="Equinor Light" panose="020B0604020202020204" charset="0"/>
      <p:regular r:id="rId53"/>
      <p:bold r:id="rId54"/>
      <p:italic r:id="rId55"/>
      <p:boldItalic r:id="rId56"/>
    </p:embeddedFont>
    <p:embeddedFont>
      <p:font typeface="Equinor Medium" panose="020B060402020202020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4CE"/>
    <a:srgbClr val="86A7AC"/>
    <a:srgbClr val="E9947C"/>
    <a:srgbClr val="DF6D61"/>
    <a:srgbClr val="FEE0C8"/>
    <a:srgbClr val="85B8A5"/>
    <a:srgbClr val="ABD6BB"/>
    <a:srgbClr val="FFF6B9"/>
    <a:srgbClr val="F9D1AF"/>
    <a:srgbClr val="F5C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96306"/>
  </p:normalViewPr>
  <p:slideViewPr>
    <p:cSldViewPr showGuides="1">
      <p:cViewPr varScale="1">
        <p:scale>
          <a:sx n="112" d="100"/>
          <a:sy n="112" d="100"/>
        </p:scale>
        <p:origin x="342" y="1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02/08/2024</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02/08/2024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4"/>
            <a:ext cx="5400000" cy="3600336"/>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1056000" y="4508501"/>
            <a:ext cx="8640000" cy="539750"/>
          </a:xfrm>
          <a:noFill/>
        </p:spPr>
        <p:txBody>
          <a:bodyPr tIns="0" bIns="72000" anchor="t"/>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1054774" y="5229225"/>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12192000" cy="4149000"/>
          </a:xfrm>
          <a:solidFill>
            <a:schemeClr val="bg1">
              <a:lumMod val="85000"/>
            </a:schemeClr>
          </a:solidFill>
        </p:spPr>
        <p:txBody>
          <a:bodyPr/>
          <a:lstStyle/>
          <a:p>
            <a:r>
              <a:rPr lang="en-US"/>
              <a:t>Click icon to add picture</a:t>
            </a:r>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5620839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674565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9437749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735377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9177703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7200090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dirty="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594188637"/>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938668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1089025"/>
            <a:ext cx="3781113" cy="1266424"/>
          </a:xfrm>
          <a:noFill/>
        </p:spPr>
        <p:txBody>
          <a:bodyPr tIns="0" bIns="72000" anchor="t"/>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099" y="2355449"/>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4099" y="3249612"/>
            <a:ext cx="10801902" cy="3608387"/>
          </a:xfrm>
          <a:solidFill>
            <a:schemeClr val="bg1">
              <a:lumMod val="85000"/>
            </a:schemeClr>
          </a:solidFill>
        </p:spPr>
        <p:txBody>
          <a:bodyPr/>
          <a:lstStyle/>
          <a:p>
            <a:r>
              <a:rPr lang="en-US"/>
              <a:t>Click icon to add picture</a:t>
            </a:r>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78093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4" y="909638"/>
            <a:ext cx="10802026" cy="539359"/>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59" y="1809000"/>
            <a:ext cx="10800000" cy="4320338"/>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19">
            <a:extLst>
              <a:ext uri="{FF2B5EF4-FFF2-40B4-BE49-F238E27FC236}">
                <a16:creationId xmlns:a16="http://schemas.microsoft.com/office/drawing/2014/main" id="{50A219CA-56C7-4FC0-AF3C-443253982630}"/>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nchor="t"/>
          <a:lstStyle/>
          <a:p>
            <a:fld id="{5D1E5300-FC0F-4317-A193-EF6CE9E6F7B5}" type="slidenum">
              <a:rPr lang="en-GB" smtClean="0"/>
              <a:pPr/>
              <a:t>‹#›</a:t>
            </a:fld>
            <a:r>
              <a:rPr lang="en-GB" dirty="0"/>
              <a:t>  |  </a:t>
            </a:r>
            <a:endParaRPr lang="en-GB" noProof="0" dirty="0"/>
          </a:p>
        </p:txBody>
      </p:sp>
      <p:cxnSp>
        <p:nvCxnSpPr>
          <p:cNvPr id="4" name="Footer line">
            <a:extLst>
              <a:ext uri="{FF2B5EF4-FFF2-40B4-BE49-F238E27FC236}">
                <a16:creationId xmlns:a16="http://schemas.microsoft.com/office/drawing/2014/main" id="{75FC345E-DEFA-21C8-C25F-335A754DDC2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965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a:xfrm>
            <a:off x="695323" y="910026"/>
            <a:ext cx="10800000" cy="539362"/>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6" y="1809750"/>
            <a:ext cx="50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454800" y="1809750"/>
            <a:ext cx="5040000" cy="4320000"/>
          </a:xfrm>
        </p:spPr>
        <p:txBody>
          <a:bodyPr l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B88EF2B1-5D15-AC57-C3A7-7CE4A3E13ED2}"/>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542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9000"/>
            <a:ext cx="32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82548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4760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7A018867-D415-47C1-72C3-ECD430F9B5F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10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349724"/>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4760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2548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4760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2548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4" name="Footer line">
            <a:extLst>
              <a:ext uri="{FF2B5EF4-FFF2-40B4-BE49-F238E27FC236}">
                <a16:creationId xmlns:a16="http://schemas.microsoft.com/office/drawing/2014/main" id="{973D9FA1-A940-457E-C9C4-51118A88793F}"/>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86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5" y="2349000"/>
            <a:ext cx="2340000" cy="3780001"/>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3814"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9154800" y="2349000"/>
            <a:ext cx="234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274800"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393814"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9154800"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274800"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4" name="Footer line">
            <a:extLst>
              <a:ext uri="{FF2B5EF4-FFF2-40B4-BE49-F238E27FC236}">
                <a16:creationId xmlns:a16="http://schemas.microsoft.com/office/drawing/2014/main" id="{817174BB-E7A2-C453-3CBA-9BEC411756B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49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243746"/>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243746"/>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243746"/>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729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92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CEF1D22E-DF9C-3DB5-9CFE-D4EE4F864F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8800882-A49F-60C4-D136-0B02D7652C32}"/>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403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85B8A5"/>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85B8A5"/>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85B8A5"/>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845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07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5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297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DF6D61"/>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DF6D61"/>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DF6D61"/>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470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8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593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1779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8663"/>
            <a:ext cx="5400000" cy="3600000"/>
          </a:xfrm>
          <a:noFill/>
        </p:spPr>
        <p:txBody>
          <a:bodyPr tIns="0" bIns="72000" anchor="b"/>
          <a:lstStyle>
            <a:lvl1pPr algn="l">
              <a:lnSpc>
                <a:spcPct val="100000"/>
              </a:lnSpc>
              <a:defRPr sz="3200">
                <a:solidFill>
                  <a:schemeClr val="accent6"/>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BA93B5CC-8C08-1E4B-63AD-5C860A1E85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EE7378FB-79CF-3042-0118-AEAD0351F240}"/>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26597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367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1"/>
            <a:ext cx="2700338" cy="3779838"/>
          </a:xfrm>
        </p:spPr>
        <p:txBody>
          <a:bodyPr tIns="0" rIns="0" bIns="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hasCustomPrompt="1"/>
          </p:nvPr>
        </p:nvSpPr>
        <p:spPr>
          <a:xfrm>
            <a:off x="4475999" y="1089025"/>
            <a:ext cx="7020675" cy="5040314"/>
          </a:xfrm>
          <a:prstGeom prst="rect">
            <a:avLst/>
          </a:prstGeom>
        </p:spPr>
        <p:txBody>
          <a:bodyPr lIns="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022ED4C-43E4-97FC-A786-A40849B86F9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30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4" y="3968750"/>
            <a:ext cx="2881313" cy="2160582"/>
          </a:xfrm>
        </p:spPr>
        <p:txBody>
          <a:bodyPr tIns="72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4149725"/>
            <a:ext cx="7200900" cy="1979613"/>
          </a:xfrm>
        </p:spPr>
        <p:txBody>
          <a:bodyPr lIns="0" tIns="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149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8C3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accent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7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2240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rgbClr val="ABD6BB"/>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8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F5C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rgbClr val="DF6D6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79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DF6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2"/>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8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BD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1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910800"/>
            <a:ext cx="10801350" cy="601648"/>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F31E28B7-C1C7-04C3-344E-E8A71F095A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5684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2" name="Straight Connector 1">
            <a:extLst>
              <a:ext uri="{FF2B5EF4-FFF2-40B4-BE49-F238E27FC236}">
                <a16:creationId xmlns:a16="http://schemas.microsoft.com/office/drawing/2014/main" id="{B07F050B-D265-02D8-6A42-E4E231555ADD}"/>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76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3"/>
            <a:ext cx="5400675" cy="3600449"/>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E63DA37F-D970-E504-1086-E36740A4D6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08FD354-7C77-241B-953E-7923224284A6}"/>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858200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6200" y="454269"/>
            <a:ext cx="1368000" cy="1061193"/>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t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2900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graphicFrame>
        <p:nvGraphicFramePr>
          <p:cNvPr id="4" name="Table 3">
            <a:extLst>
              <a:ext uri="{FF2B5EF4-FFF2-40B4-BE49-F238E27FC236}">
                <a16:creationId xmlns:a16="http://schemas.microsoft.com/office/drawing/2014/main" id="{1A80D2A4-AF11-3544-99B5-1DC9E61B03C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631613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329113"/>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2" name="Graphic 1">
            <a:extLst>
              <a:ext uri="{FF2B5EF4-FFF2-40B4-BE49-F238E27FC236}">
                <a16:creationId xmlns:a16="http://schemas.microsoft.com/office/drawing/2014/main" id="{B38DBFF7-AACE-8FF9-0195-44B87AD36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3" name="Table 2">
            <a:extLst>
              <a:ext uri="{FF2B5EF4-FFF2-40B4-BE49-F238E27FC236}">
                <a16:creationId xmlns:a16="http://schemas.microsoft.com/office/drawing/2014/main" id="{7D3EFABB-8C55-3174-109F-59F0F499F92A}"/>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02662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CED5-A01A-8FF4-6C3B-B323AC4A04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80D8E-4AEE-5D29-3B95-63B08E96180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62475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48560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420233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113812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396941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2150157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02366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94597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508499"/>
            <a:ext cx="5400000" cy="1260475"/>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0936FAB5-0D5A-3D46-9B10-F8BE90DF95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224664B0-9A7D-2F4D-C9A2-4558354F83BD}"/>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37339774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6481007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00066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03106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664154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216629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2229136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411600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9197342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2677612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72062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6000" y="729113"/>
            <a:ext cx="5400000" cy="3600000"/>
          </a:xfrm>
        </p:spPr>
        <p:txBody>
          <a:bodyPr tIns="0" bIns="72000" anchor="b"/>
          <a:lstStyle>
            <a:lvl1pPr algn="l">
              <a:lnSpc>
                <a:spcPct val="100000"/>
              </a:lnSpc>
              <a:defRPr sz="3200">
                <a:solidFill>
                  <a:schemeClr val="bg1"/>
                </a:solidFill>
                <a:latin typeface="+mn-lt"/>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8D72F4D2-1C3C-FE69-CC00-6F5B9CE4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199A4CB3-EDF5-714F-3CC4-83635FB6C30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38197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180976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545558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7877371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11204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284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342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0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813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6863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8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9113"/>
            <a:ext cx="5400000" cy="3600000"/>
          </a:xfrm>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9F7B2CEE-BFE9-44FE-1C23-1EF612C621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954935E4-A2DA-8EF5-C257-8479807BA01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562419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652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262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5878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5271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5751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5964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314438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9230689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647761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32513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whit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C1F93C-087F-9303-15F2-563943419A4B}"/>
              </a:ext>
            </a:extLst>
          </p:cNvPr>
          <p:cNvSpPr/>
          <p:nvPr userDrawn="1"/>
        </p:nvSpPr>
        <p:spPr>
          <a:xfrm>
            <a:off x="3576000" y="0"/>
            <a:ext cx="8616000" cy="4689475"/>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016499" y="1809750"/>
            <a:ext cx="4679501" cy="2519250"/>
          </a:xfrm>
          <a:noFill/>
        </p:spPr>
        <p:txBody>
          <a:bodyPr tIns="0" bIns="72000" anchor="b"/>
          <a:lstStyle>
            <a:lvl1pPr algn="l">
              <a:lnSpc>
                <a:spcPct val="100000"/>
              </a:lnSpc>
              <a:defRPr sz="3200">
                <a:solidFill>
                  <a:schemeClr val="bg2"/>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016500" y="4868864"/>
            <a:ext cx="4679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6000" y="728663"/>
            <a:ext cx="3780750" cy="5436235"/>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7340978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7912408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8808354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324352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dirty="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4706758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userDrawn="1">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4596571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45138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6594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19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7131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84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376000" y="1982788"/>
            <a:ext cx="4320000" cy="2519250"/>
          </a:xfrm>
          <a:noFill/>
        </p:spPr>
        <p:txBody>
          <a:bodyPr tIns="0" bIns="72000" anchor="b"/>
          <a:lstStyle>
            <a:lvl1pPr algn="l">
              <a:lnSpc>
                <a:spcPct val="100000"/>
              </a:lnSpc>
              <a:defRPr sz="3200">
                <a:solidFill>
                  <a:schemeClr val="accent1"/>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375500" y="4868863"/>
            <a:ext cx="4320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4476750" cy="6858000"/>
          </a:xfrm>
          <a:solidFill>
            <a:schemeClr val="bg1">
              <a:lumMod val="85000"/>
            </a:schemeClr>
          </a:solidFill>
        </p:spPr>
        <p:txBody>
          <a:bodyPr/>
          <a:lstStyle/>
          <a:p>
            <a:r>
              <a:rPr lang="en-US"/>
              <a:t>Click icon to add picture</a:t>
            </a:r>
            <a:endParaRPr lang="en-GB"/>
          </a:p>
        </p:txBody>
      </p:sp>
    </p:spTree>
    <p:extLst>
      <p:ext uri="{BB962C8B-B14F-4D97-AF65-F5344CB8AC3E}">
        <p14:creationId xmlns:p14="http://schemas.microsoft.com/office/powerpoint/2010/main" val="2154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8353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7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327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547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19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68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0620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userDrawn="1"/>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4557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userDrawn="1">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7935360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userDrawn="1">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439561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9.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9.svg"/><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image" Target="../media/image8.png"/><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image" Target="../media/image9.svg"/><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image" Target="../media/image8.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hidden="1">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1016769249"/>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5" y="909000"/>
            <a:ext cx="10800000" cy="539362"/>
          </a:xfrm>
          <a:prstGeom prst="rect">
            <a:avLst/>
          </a:prstGeom>
        </p:spPr>
        <p:txBody>
          <a:bodyPr vert="horz" lIns="0" tIns="72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4800" y="1810800"/>
            <a:ext cx="10800000" cy="43195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6000" y="6560275"/>
            <a:ext cx="245260" cy="215444"/>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7220"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hidden="1">
            <a:extLst>
              <a:ext uri="{FF2B5EF4-FFF2-40B4-BE49-F238E27FC236}">
                <a16:creationId xmlns:a16="http://schemas.microsoft.com/office/drawing/2014/main" id="{66CDF6A4-3F2C-4A0A-88CC-5D8A55FE1230}"/>
              </a:ext>
            </a:extLst>
          </p:cNvPr>
          <p:cNvSpPr txBox="1"/>
          <p:nvPr userDrawn="1"/>
        </p:nvSpPr>
        <p:spPr>
          <a:xfrm>
            <a:off x="9756774"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22F0561D-7920-46DD-69C7-002B6307DA7D}"/>
              </a:ext>
            </a:extLst>
          </p:cNvPr>
          <p:cNvSpPr>
            <a:spLocks noChangeAspect="1"/>
          </p:cNvSpPr>
          <p:nvPr/>
        </p:nvSpPr>
        <p:spPr>
          <a:xfrm>
            <a:off x="11136000" y="162000"/>
            <a:ext cx="360000" cy="426702"/>
          </a:xfrm>
          <a:custGeom>
            <a:avLst/>
            <a:gdLst>
              <a:gd name="connsiteX0" fmla="*/ 171346 w 306110"/>
              <a:gd name="connsiteY0" fmla="*/ 300417 h 362827"/>
              <a:gd name="connsiteX1" fmla="*/ 193941 w 306110"/>
              <a:gd name="connsiteY1" fmla="*/ 313328 h 362827"/>
              <a:gd name="connsiteX2" fmla="*/ 196093 w 306110"/>
              <a:gd name="connsiteY2" fmla="*/ 317094 h 362827"/>
              <a:gd name="connsiteX3" fmla="*/ 196093 w 306110"/>
              <a:gd name="connsiteY3" fmla="*/ 343186 h 362827"/>
              <a:gd name="connsiteX4" fmla="*/ 191790 w 306110"/>
              <a:gd name="connsiteY4" fmla="*/ 345607 h 362827"/>
              <a:gd name="connsiteX5" fmla="*/ 169194 w 306110"/>
              <a:gd name="connsiteY5" fmla="*/ 332695 h 362827"/>
              <a:gd name="connsiteX6" fmla="*/ 167042 w 306110"/>
              <a:gd name="connsiteY6" fmla="*/ 328930 h 362827"/>
              <a:gd name="connsiteX7" fmla="*/ 167042 w 306110"/>
              <a:gd name="connsiteY7" fmla="*/ 302838 h 362827"/>
              <a:gd name="connsiteX8" fmla="*/ 171346 w 306110"/>
              <a:gd name="connsiteY8" fmla="*/ 300417 h 362827"/>
              <a:gd name="connsiteX9" fmla="*/ 189369 w 306110"/>
              <a:gd name="connsiteY9" fmla="*/ 268945 h 362827"/>
              <a:gd name="connsiteX10" fmla="*/ 211964 w 306110"/>
              <a:gd name="connsiteY10" fmla="*/ 281856 h 362827"/>
              <a:gd name="connsiteX11" fmla="*/ 216268 w 306110"/>
              <a:gd name="connsiteY11" fmla="*/ 281856 h 362827"/>
              <a:gd name="connsiteX12" fmla="*/ 238863 w 306110"/>
              <a:gd name="connsiteY12" fmla="*/ 268945 h 362827"/>
              <a:gd name="connsiteX13" fmla="*/ 238863 w 306110"/>
              <a:gd name="connsiteY13" fmla="*/ 264103 h 362827"/>
              <a:gd name="connsiteX14" fmla="*/ 216268 w 306110"/>
              <a:gd name="connsiteY14" fmla="*/ 251192 h 362827"/>
              <a:gd name="connsiteX15" fmla="*/ 211964 w 306110"/>
              <a:gd name="connsiteY15" fmla="*/ 251192 h 362827"/>
              <a:gd name="connsiteX16" fmla="*/ 189369 w 306110"/>
              <a:gd name="connsiteY16" fmla="*/ 264103 h 362827"/>
              <a:gd name="connsiteX17" fmla="*/ 189369 w 306110"/>
              <a:gd name="connsiteY17" fmla="*/ 268945 h 362827"/>
              <a:gd name="connsiteX18" fmla="*/ 107865 w 306110"/>
              <a:gd name="connsiteY18" fmla="*/ 263565 h 362827"/>
              <a:gd name="connsiteX19" fmla="*/ 57295 w 306110"/>
              <a:gd name="connsiteY19" fmla="*/ 234245 h 362827"/>
              <a:gd name="connsiteX20" fmla="*/ 52453 w 306110"/>
              <a:gd name="connsiteY20" fmla="*/ 234245 h 362827"/>
              <a:gd name="connsiteX21" fmla="*/ 1614 w 306110"/>
              <a:gd name="connsiteY21" fmla="*/ 263565 h 362827"/>
              <a:gd name="connsiteX22" fmla="*/ 1614 w 306110"/>
              <a:gd name="connsiteY22" fmla="*/ 269214 h 362827"/>
              <a:gd name="connsiteX23" fmla="*/ 52184 w 306110"/>
              <a:gd name="connsiteY23" fmla="*/ 298534 h 362827"/>
              <a:gd name="connsiteX24" fmla="*/ 57026 w 306110"/>
              <a:gd name="connsiteY24" fmla="*/ 298534 h 362827"/>
              <a:gd name="connsiteX25" fmla="*/ 107596 w 306110"/>
              <a:gd name="connsiteY25" fmla="*/ 269214 h 362827"/>
              <a:gd name="connsiteX26" fmla="*/ 107865 w 306110"/>
              <a:gd name="connsiteY26" fmla="*/ 263565 h 362827"/>
              <a:gd name="connsiteX27" fmla="*/ 127501 w 306110"/>
              <a:gd name="connsiteY27" fmla="*/ 299610 h 362827"/>
              <a:gd name="connsiteX28" fmla="*/ 93608 w 306110"/>
              <a:gd name="connsiteY28" fmla="*/ 318977 h 362827"/>
              <a:gd name="connsiteX29" fmla="*/ 91994 w 306110"/>
              <a:gd name="connsiteY29" fmla="*/ 321667 h 362827"/>
              <a:gd name="connsiteX30" fmla="*/ 91994 w 306110"/>
              <a:gd name="connsiteY30" fmla="*/ 360670 h 362827"/>
              <a:gd name="connsiteX31" fmla="*/ 95222 w 306110"/>
              <a:gd name="connsiteY31" fmla="*/ 362553 h 362827"/>
              <a:gd name="connsiteX32" fmla="*/ 129115 w 306110"/>
              <a:gd name="connsiteY32" fmla="*/ 343186 h 362827"/>
              <a:gd name="connsiteX33" fmla="*/ 130729 w 306110"/>
              <a:gd name="connsiteY33" fmla="*/ 340496 h 362827"/>
              <a:gd name="connsiteX34" fmla="*/ 130729 w 306110"/>
              <a:gd name="connsiteY34" fmla="*/ 301493 h 362827"/>
              <a:gd name="connsiteX35" fmla="*/ 127501 w 306110"/>
              <a:gd name="connsiteY35" fmla="*/ 299610 h 362827"/>
              <a:gd name="connsiteX36" fmla="*/ 294544 w 306110"/>
              <a:gd name="connsiteY36" fmla="*/ 1032 h 362827"/>
              <a:gd name="connsiteX37" fmla="*/ 172960 w 306110"/>
              <a:gd name="connsiteY37" fmla="*/ 71238 h 362827"/>
              <a:gd name="connsiteX38" fmla="*/ 167042 w 306110"/>
              <a:gd name="connsiteY38" fmla="*/ 81190 h 362827"/>
              <a:gd name="connsiteX39" fmla="*/ 167042 w 306110"/>
              <a:gd name="connsiteY39" fmla="*/ 221603 h 362827"/>
              <a:gd name="connsiteX40" fmla="*/ 178878 w 306110"/>
              <a:gd name="connsiteY40" fmla="*/ 228328 h 362827"/>
              <a:gd name="connsiteX41" fmla="*/ 300461 w 306110"/>
              <a:gd name="connsiteY41" fmla="*/ 158121 h 362827"/>
              <a:gd name="connsiteX42" fmla="*/ 306110 w 306110"/>
              <a:gd name="connsiteY42" fmla="*/ 148169 h 362827"/>
              <a:gd name="connsiteX43" fmla="*/ 306110 w 306110"/>
              <a:gd name="connsiteY43" fmla="*/ 7756 h 362827"/>
              <a:gd name="connsiteX44" fmla="*/ 294544 w 306110"/>
              <a:gd name="connsiteY44" fmla="*/ 1032 h 362827"/>
              <a:gd name="connsiteX45" fmla="*/ 34162 w 306110"/>
              <a:gd name="connsiteY45" fmla="*/ 77156 h 362827"/>
              <a:gd name="connsiteX46" fmla="*/ 34162 w 306110"/>
              <a:gd name="connsiteY46" fmla="*/ 174799 h 362827"/>
              <a:gd name="connsiteX47" fmla="*/ 38197 w 306110"/>
              <a:gd name="connsiteY47" fmla="*/ 181792 h 362827"/>
              <a:gd name="connsiteX48" fmla="*/ 122659 w 306110"/>
              <a:gd name="connsiteY48" fmla="*/ 230479 h 362827"/>
              <a:gd name="connsiteX49" fmla="*/ 130729 w 306110"/>
              <a:gd name="connsiteY49" fmla="*/ 225907 h 362827"/>
              <a:gd name="connsiteX50" fmla="*/ 130729 w 306110"/>
              <a:gd name="connsiteY50" fmla="*/ 128264 h 362827"/>
              <a:gd name="connsiteX51" fmla="*/ 126694 w 306110"/>
              <a:gd name="connsiteY51" fmla="*/ 121270 h 362827"/>
              <a:gd name="connsiteX52" fmla="*/ 42231 w 306110"/>
              <a:gd name="connsiteY52" fmla="*/ 72583 h 362827"/>
              <a:gd name="connsiteX53" fmla="*/ 34162 w 306110"/>
              <a:gd name="connsiteY53" fmla="*/ 77156 h 36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6110" h="362827">
                <a:moveTo>
                  <a:pt x="171346" y="300417"/>
                </a:moveTo>
                <a:lnTo>
                  <a:pt x="193941" y="313328"/>
                </a:lnTo>
                <a:cubicBezTo>
                  <a:pt x="195286" y="314135"/>
                  <a:pt x="196093" y="315480"/>
                  <a:pt x="196093" y="317094"/>
                </a:cubicBezTo>
                <a:lnTo>
                  <a:pt x="196093" y="343186"/>
                </a:lnTo>
                <a:cubicBezTo>
                  <a:pt x="196093" y="345338"/>
                  <a:pt x="193672" y="346683"/>
                  <a:pt x="191790" y="345607"/>
                </a:cubicBezTo>
                <a:lnTo>
                  <a:pt x="169194" y="332695"/>
                </a:lnTo>
                <a:cubicBezTo>
                  <a:pt x="167849" y="331888"/>
                  <a:pt x="167042" y="330544"/>
                  <a:pt x="167042" y="328930"/>
                </a:cubicBezTo>
                <a:lnTo>
                  <a:pt x="167042" y="302838"/>
                </a:lnTo>
                <a:cubicBezTo>
                  <a:pt x="167042" y="300686"/>
                  <a:pt x="169463" y="299072"/>
                  <a:pt x="171346" y="300417"/>
                </a:cubicBezTo>
                <a:close/>
                <a:moveTo>
                  <a:pt x="189369" y="268945"/>
                </a:moveTo>
                <a:lnTo>
                  <a:pt x="211964" y="281856"/>
                </a:lnTo>
                <a:cubicBezTo>
                  <a:pt x="213309" y="282663"/>
                  <a:pt x="214923" y="282663"/>
                  <a:pt x="216268" y="281856"/>
                </a:cubicBezTo>
                <a:lnTo>
                  <a:pt x="238863" y="268945"/>
                </a:lnTo>
                <a:cubicBezTo>
                  <a:pt x="240746" y="267869"/>
                  <a:pt x="240746" y="265179"/>
                  <a:pt x="238863" y="264103"/>
                </a:cubicBezTo>
                <a:lnTo>
                  <a:pt x="216268" y="251192"/>
                </a:lnTo>
                <a:cubicBezTo>
                  <a:pt x="214923" y="250385"/>
                  <a:pt x="213309" y="250385"/>
                  <a:pt x="211964" y="251192"/>
                </a:cubicBezTo>
                <a:lnTo>
                  <a:pt x="189369" y="264103"/>
                </a:lnTo>
                <a:cubicBezTo>
                  <a:pt x="187486" y="265179"/>
                  <a:pt x="187486" y="267869"/>
                  <a:pt x="189369" y="268945"/>
                </a:cubicBezTo>
                <a:close/>
                <a:moveTo>
                  <a:pt x="107865" y="263565"/>
                </a:moveTo>
                <a:lnTo>
                  <a:pt x="57295" y="234245"/>
                </a:lnTo>
                <a:cubicBezTo>
                  <a:pt x="55681" y="233438"/>
                  <a:pt x="54067" y="233438"/>
                  <a:pt x="52453" y="234245"/>
                </a:cubicBezTo>
                <a:lnTo>
                  <a:pt x="1614" y="263565"/>
                </a:lnTo>
                <a:cubicBezTo>
                  <a:pt x="-538" y="264910"/>
                  <a:pt x="-538" y="267869"/>
                  <a:pt x="1614" y="269214"/>
                </a:cubicBezTo>
                <a:lnTo>
                  <a:pt x="52184" y="298534"/>
                </a:lnTo>
                <a:cubicBezTo>
                  <a:pt x="53798" y="299341"/>
                  <a:pt x="55412" y="299341"/>
                  <a:pt x="57026" y="298534"/>
                </a:cubicBezTo>
                <a:lnTo>
                  <a:pt x="107596" y="269214"/>
                </a:lnTo>
                <a:cubicBezTo>
                  <a:pt x="110017" y="268138"/>
                  <a:pt x="110017" y="264910"/>
                  <a:pt x="107865" y="263565"/>
                </a:cubicBezTo>
                <a:close/>
                <a:moveTo>
                  <a:pt x="127501" y="299610"/>
                </a:moveTo>
                <a:lnTo>
                  <a:pt x="93608" y="318977"/>
                </a:lnTo>
                <a:cubicBezTo>
                  <a:pt x="92532" y="319515"/>
                  <a:pt x="91994" y="320591"/>
                  <a:pt x="91994" y="321667"/>
                </a:cubicBezTo>
                <a:lnTo>
                  <a:pt x="91994" y="360670"/>
                </a:lnTo>
                <a:cubicBezTo>
                  <a:pt x="91994" y="362284"/>
                  <a:pt x="93877" y="363360"/>
                  <a:pt x="95222" y="362553"/>
                </a:cubicBezTo>
                <a:lnTo>
                  <a:pt x="129115" y="343186"/>
                </a:lnTo>
                <a:cubicBezTo>
                  <a:pt x="130191" y="342648"/>
                  <a:pt x="130729" y="341572"/>
                  <a:pt x="130729" y="340496"/>
                </a:cubicBezTo>
                <a:lnTo>
                  <a:pt x="130729" y="301493"/>
                </a:lnTo>
                <a:cubicBezTo>
                  <a:pt x="130729" y="299879"/>
                  <a:pt x="128846" y="298803"/>
                  <a:pt x="127501" y="299610"/>
                </a:cubicBezTo>
                <a:close/>
                <a:moveTo>
                  <a:pt x="294544" y="1032"/>
                </a:moveTo>
                <a:lnTo>
                  <a:pt x="172960" y="71238"/>
                </a:lnTo>
                <a:cubicBezTo>
                  <a:pt x="169463" y="73390"/>
                  <a:pt x="167042" y="77156"/>
                  <a:pt x="167042" y="81190"/>
                </a:cubicBezTo>
                <a:lnTo>
                  <a:pt x="167042" y="221603"/>
                </a:lnTo>
                <a:cubicBezTo>
                  <a:pt x="167042" y="227521"/>
                  <a:pt x="173498" y="231286"/>
                  <a:pt x="178878" y="228328"/>
                </a:cubicBezTo>
                <a:lnTo>
                  <a:pt x="300461" y="158121"/>
                </a:lnTo>
                <a:cubicBezTo>
                  <a:pt x="303958" y="155969"/>
                  <a:pt x="306110" y="152204"/>
                  <a:pt x="306110" y="148169"/>
                </a:cubicBezTo>
                <a:lnTo>
                  <a:pt x="306110" y="7756"/>
                </a:lnTo>
                <a:cubicBezTo>
                  <a:pt x="306110" y="1839"/>
                  <a:pt x="299654" y="-1927"/>
                  <a:pt x="294544" y="1032"/>
                </a:cubicBezTo>
                <a:close/>
                <a:moveTo>
                  <a:pt x="34162" y="77156"/>
                </a:moveTo>
                <a:lnTo>
                  <a:pt x="34162" y="174799"/>
                </a:lnTo>
                <a:cubicBezTo>
                  <a:pt x="34162" y="177758"/>
                  <a:pt x="35507" y="180447"/>
                  <a:pt x="38197" y="181792"/>
                </a:cubicBezTo>
                <a:lnTo>
                  <a:pt x="122659" y="230479"/>
                </a:lnTo>
                <a:cubicBezTo>
                  <a:pt x="126156" y="232631"/>
                  <a:pt x="130729" y="229941"/>
                  <a:pt x="130729" y="225907"/>
                </a:cubicBezTo>
                <a:lnTo>
                  <a:pt x="130729" y="128264"/>
                </a:lnTo>
                <a:cubicBezTo>
                  <a:pt x="130729" y="125305"/>
                  <a:pt x="129115" y="122615"/>
                  <a:pt x="126694" y="121270"/>
                </a:cubicBezTo>
                <a:lnTo>
                  <a:pt x="42231" y="72583"/>
                </a:lnTo>
                <a:cubicBezTo>
                  <a:pt x="38466" y="70431"/>
                  <a:pt x="34162" y="73121"/>
                  <a:pt x="34162" y="77156"/>
                </a:cubicBezTo>
                <a:close/>
              </a:path>
            </a:pathLst>
          </a:custGeom>
          <a:solidFill>
            <a:srgbClr val="FF1243"/>
          </a:solidFill>
          <a:ln w="2684" cap="flat">
            <a:noFill/>
            <a:prstDash val="solid"/>
            <a:miter/>
          </a:ln>
        </p:spPr>
        <p:txBody>
          <a:bodyPr rtlCol="0" anchor="ctr"/>
          <a:lstStyle/>
          <a:p>
            <a:endParaRPr lang="nb-NO"/>
          </a:p>
        </p:txBody>
      </p:sp>
      <p:graphicFrame>
        <p:nvGraphicFramePr>
          <p:cNvPr id="26" name="Table 25">
            <a:extLst>
              <a:ext uri="{FF2B5EF4-FFF2-40B4-BE49-F238E27FC236}">
                <a16:creationId xmlns:a16="http://schemas.microsoft.com/office/drawing/2014/main" id="{32598C14-D2C6-7ED6-E763-76F034E52550}"/>
              </a:ext>
            </a:extLst>
          </p:cNvPr>
          <p:cNvGraphicFramePr>
            <a:graphicFrameLocks noGrp="1"/>
          </p:cNvGraphicFramePr>
          <p:nvPr userDrawn="1">
            <p:extLst>
              <p:ext uri="{D42A27DB-BD31-4B8C-83A1-F6EECF244321}">
                <p14:modId xmlns:p14="http://schemas.microsoft.com/office/powerpoint/2010/main" val="1590297876"/>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4" r:id="rId3"/>
    <p:sldLayoutId id="2147483676" r:id="rId4"/>
    <p:sldLayoutId id="2147483667" r:id="rId5"/>
    <p:sldLayoutId id="2147483660" r:id="rId6"/>
    <p:sldLayoutId id="2147483661" r:id="rId7"/>
    <p:sldLayoutId id="2147483683" r:id="rId8"/>
    <p:sldLayoutId id="2147483684" r:id="rId9"/>
    <p:sldLayoutId id="2147483699" r:id="rId10"/>
    <p:sldLayoutId id="2147483700" r:id="rId11"/>
    <p:sldLayoutId id="2147483650" r:id="rId12"/>
    <p:sldLayoutId id="2147483652" r:id="rId13"/>
    <p:sldLayoutId id="2147483668" r:id="rId14"/>
    <p:sldLayoutId id="2147483673" r:id="rId15"/>
    <p:sldLayoutId id="2147483679" r:id="rId16"/>
    <p:sldLayoutId id="2147483669" r:id="rId17"/>
    <p:sldLayoutId id="2147483678" r:id="rId18"/>
    <p:sldLayoutId id="2147483656" r:id="rId19"/>
    <p:sldLayoutId id="2147483695" r:id="rId20"/>
    <p:sldLayoutId id="2147483688" r:id="rId21"/>
    <p:sldLayoutId id="2147483690" r:id="rId22"/>
    <p:sldLayoutId id="2147483698" r:id="rId23"/>
    <p:sldLayoutId id="2147483692" r:id="rId24"/>
    <p:sldLayoutId id="2147483689" r:id="rId25"/>
    <p:sldLayoutId id="2147483691" r:id="rId26"/>
    <p:sldLayoutId id="2147483694" r:id="rId27"/>
    <p:sldLayoutId id="2147483680" r:id="rId28"/>
    <p:sldLayoutId id="2147483693" r:id="rId29"/>
    <p:sldLayoutId id="2147483697" r:id="rId30"/>
    <p:sldLayoutId id="2147483677" r:id="rId31"/>
    <p:sldLayoutId id="2147483657" r:id="rId32"/>
    <p:sldLayoutId id="2147483681" r:id="rId33"/>
    <p:sldLayoutId id="2147483682" r:id="rId34"/>
    <p:sldLayoutId id="2147483687" r:id="rId35"/>
    <p:sldLayoutId id="2147483685" r:id="rId36"/>
    <p:sldLayoutId id="2147483686" r:id="rId37"/>
    <p:sldLayoutId id="2147483654" r:id="rId38"/>
    <p:sldLayoutId id="2147483655" r:id="rId39"/>
    <p:sldLayoutId id="2147483671" r:id="rId40"/>
    <p:sldLayoutId id="2147483674" r:id="rId41"/>
  </p:sldLayoutIdLst>
  <p:hf hdr="0" ftr="0" dt="0"/>
  <p:txStyles>
    <p:titleStyle>
      <a:lvl1pPr algn="l" defTabSz="914400" rtl="0" eaLnBrk="1" latinLnBrk="0" hangingPunct="1">
        <a:lnSpc>
          <a:spcPct val="100000"/>
        </a:lnSpc>
        <a:spcBef>
          <a:spcPct val="0"/>
        </a:spcBef>
        <a:buNone/>
        <a:defRPr sz="2400" kern="1200">
          <a:solidFill>
            <a:srgbClr val="243746"/>
          </a:solidFill>
          <a:latin typeface="Equinor Light" panose="020B0303050302040203" pitchFamily="34" charset="0"/>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4" orient="horz" pos="2840" userDrawn="1">
          <p15:clr>
            <a:srgbClr val="F26B43"/>
          </p15:clr>
        </p15:guide>
        <p15:guide id="6" orient="horz" pos="2954" userDrawn="1">
          <p15:clr>
            <a:srgbClr val="F26B43"/>
          </p15:clr>
        </p15:guide>
        <p15:guide id="8" orient="horz" pos="3067" userDrawn="1">
          <p15:clr>
            <a:srgbClr val="F26B43"/>
          </p15:clr>
        </p15:guide>
        <p15:guide id="10" orient="horz" pos="3180" userDrawn="1">
          <p15:clr>
            <a:srgbClr val="F26B43"/>
          </p15:clr>
        </p15:guide>
        <p15:guide id="14" orient="horz" pos="3294" userDrawn="1">
          <p15:clr>
            <a:srgbClr val="F26B43"/>
          </p15:clr>
        </p15:guide>
        <p15:guide id="18" orient="horz" pos="3521" userDrawn="1">
          <p15:clr>
            <a:srgbClr val="F26B43"/>
          </p15:clr>
        </p15:guide>
        <p15:guide id="20" orient="horz" pos="3634" userDrawn="1">
          <p15:clr>
            <a:srgbClr val="F26B43"/>
          </p15:clr>
        </p15:guide>
        <p15:guide id="21" orient="horz" pos="3747" userDrawn="1">
          <p15:clr>
            <a:srgbClr val="F26B43"/>
          </p15:clr>
        </p15:guide>
        <p15:guide id="22" pos="6675" userDrawn="1">
          <p15:clr>
            <a:srgbClr val="F26B43"/>
          </p15:clr>
        </p15:guide>
        <p15:guide id="24" pos="6108" userDrawn="1">
          <p15:clr>
            <a:srgbClr val="F26B43"/>
          </p15:clr>
        </p15:guide>
        <p15:guide id="26" pos="5541" userDrawn="1">
          <p15:clr>
            <a:srgbClr val="F26B43"/>
          </p15:clr>
        </p15:guide>
        <p15:guide id="28" pos="4974" userDrawn="1">
          <p15:clr>
            <a:srgbClr val="F26B43"/>
          </p15:clr>
        </p15:guide>
        <p15:guide id="30" pos="4407" userDrawn="1">
          <p15:clr>
            <a:srgbClr val="F26B43"/>
          </p15:clr>
        </p15:guide>
        <p15:guide id="32" pos="3840" userDrawn="1">
          <p15:clr>
            <a:srgbClr val="F26B43"/>
          </p15:clr>
        </p15:guide>
        <p15:guide id="34" pos="3727" userDrawn="1">
          <p15:clr>
            <a:srgbClr val="F26B43"/>
          </p15:clr>
        </p15:guide>
        <p15:guide id="36" pos="2706" userDrawn="1">
          <p15:clr>
            <a:srgbClr val="F26B43"/>
          </p15:clr>
        </p15:guide>
        <p15:guide id="38" pos="2139" userDrawn="1">
          <p15:clr>
            <a:srgbClr val="F26B43"/>
          </p15:clr>
        </p15:guide>
        <p15:guide id="40" pos="1572" userDrawn="1">
          <p15:clr>
            <a:srgbClr val="F26B43"/>
          </p15:clr>
        </p15:guide>
        <p15:guide id="42" pos="1005" userDrawn="1">
          <p15:clr>
            <a:srgbClr val="F26B43"/>
          </p15:clr>
        </p15:guide>
        <p15:guide id="43" orient="horz" pos="3861" userDrawn="1">
          <p15:clr>
            <a:srgbClr val="F26B43"/>
          </p15:clr>
        </p15:guide>
        <p15:guide id="44" orient="horz" pos="3974" userDrawn="1">
          <p15:clr>
            <a:srgbClr val="F26B43"/>
          </p15:clr>
        </p15:guide>
        <p15:guide id="45" pos="3613" userDrawn="1">
          <p15:clr>
            <a:srgbClr val="F26B43"/>
          </p15:clr>
        </p15:guide>
        <p15:guide id="46" pos="3500" userDrawn="1">
          <p15:clr>
            <a:srgbClr val="F26B43"/>
          </p15:clr>
        </p15:guide>
        <p15:guide id="47" pos="3386" userDrawn="1">
          <p15:clr>
            <a:srgbClr val="F26B43"/>
          </p15:clr>
        </p15:guide>
        <p15:guide id="48" pos="3273" userDrawn="1">
          <p15:clr>
            <a:srgbClr val="F26B43"/>
          </p15:clr>
        </p15:guide>
        <p15:guide id="49" pos="3160" userDrawn="1">
          <p15:clr>
            <a:srgbClr val="F26B43"/>
          </p15:clr>
        </p15:guide>
        <p15:guide id="50" pos="3047" userDrawn="1">
          <p15:clr>
            <a:srgbClr val="F26B43"/>
          </p15:clr>
        </p15:guide>
        <p15:guide id="51" pos="2933" userDrawn="1">
          <p15:clr>
            <a:srgbClr val="F26B43"/>
          </p15:clr>
        </p15:guide>
        <p15:guide id="52" pos="2820" userDrawn="1">
          <p15:clr>
            <a:srgbClr val="F26B43"/>
          </p15:clr>
        </p15:guide>
        <p15:guide id="53" pos="2592" userDrawn="1">
          <p15:clr>
            <a:srgbClr val="F26B43"/>
          </p15:clr>
        </p15:guide>
        <p15:guide id="54" pos="2479" userDrawn="1">
          <p15:clr>
            <a:srgbClr val="F26B43"/>
          </p15:clr>
        </p15:guide>
        <p15:guide id="55" pos="2366" userDrawn="1">
          <p15:clr>
            <a:srgbClr val="F26B43"/>
          </p15:clr>
        </p15:guide>
        <p15:guide id="56" pos="2253" userDrawn="1">
          <p15:clr>
            <a:srgbClr val="F26B43"/>
          </p15:clr>
        </p15:guide>
        <p15:guide id="57" pos="2026" userDrawn="1">
          <p15:clr>
            <a:srgbClr val="F26B43"/>
          </p15:clr>
        </p15:guide>
        <p15:guide id="58" pos="1912" userDrawn="1">
          <p15:clr>
            <a:srgbClr val="F26B43"/>
          </p15:clr>
        </p15:guide>
        <p15:guide id="59" pos="1799" userDrawn="1">
          <p15:clr>
            <a:srgbClr val="F26B43"/>
          </p15:clr>
        </p15:guide>
        <p15:guide id="60" pos="1686" userDrawn="1">
          <p15:clr>
            <a:srgbClr val="F26B43"/>
          </p15:clr>
        </p15:guide>
        <p15:guide id="61" pos="1459" userDrawn="1">
          <p15:clr>
            <a:srgbClr val="F26B43"/>
          </p15:clr>
        </p15:guide>
        <p15:guide id="62" pos="1346" userDrawn="1">
          <p15:clr>
            <a:srgbClr val="F26B43"/>
          </p15:clr>
        </p15:guide>
        <p15:guide id="63" pos="1232" userDrawn="1">
          <p15:clr>
            <a:srgbClr val="F26B43"/>
          </p15:clr>
        </p15:guide>
        <p15:guide id="64" pos="1119" userDrawn="1">
          <p15:clr>
            <a:srgbClr val="F26B43"/>
          </p15:clr>
        </p15:guide>
        <p15:guide id="65" pos="892" userDrawn="1">
          <p15:clr>
            <a:srgbClr val="F26B43"/>
          </p15:clr>
        </p15:guide>
        <p15:guide id="66" pos="779" userDrawn="1">
          <p15:clr>
            <a:srgbClr val="F26B43"/>
          </p15:clr>
        </p15:guide>
        <p15:guide id="67" pos="665" userDrawn="1">
          <p15:clr>
            <a:srgbClr val="F26B43"/>
          </p15:clr>
        </p15:guide>
        <p15:guide id="68" pos="552" userDrawn="1">
          <p15:clr>
            <a:srgbClr val="F26B43"/>
          </p15:clr>
        </p15:guide>
        <p15:guide id="70" pos="3953" userDrawn="1">
          <p15:clr>
            <a:srgbClr val="F26B43"/>
          </p15:clr>
        </p15:guide>
        <p15:guide id="71" pos="4180" userDrawn="1">
          <p15:clr>
            <a:srgbClr val="F26B43"/>
          </p15:clr>
        </p15:guide>
        <p15:guide id="72" pos="4294" userDrawn="1">
          <p15:clr>
            <a:srgbClr val="F26B43"/>
          </p15:clr>
        </p15:guide>
        <p15:guide id="73" pos="4520" userDrawn="1">
          <p15:clr>
            <a:srgbClr val="F26B43"/>
          </p15:clr>
        </p15:guide>
        <p15:guide id="74" pos="4634" userDrawn="1">
          <p15:clr>
            <a:srgbClr val="F26B43"/>
          </p15:clr>
        </p15:guide>
        <p15:guide id="75" pos="4747" userDrawn="1">
          <p15:clr>
            <a:srgbClr val="F26B43"/>
          </p15:clr>
        </p15:guide>
        <p15:guide id="76" pos="4860" userDrawn="1">
          <p15:clr>
            <a:srgbClr val="F26B43"/>
          </p15:clr>
        </p15:guide>
        <p15:guide id="77" pos="5087" userDrawn="1">
          <p15:clr>
            <a:srgbClr val="F26B43"/>
          </p15:clr>
        </p15:guide>
        <p15:guide id="78" pos="5201" userDrawn="1">
          <p15:clr>
            <a:srgbClr val="F26B43"/>
          </p15:clr>
        </p15:guide>
        <p15:guide id="79" pos="5314" userDrawn="1">
          <p15:clr>
            <a:srgbClr val="F26B43"/>
          </p15:clr>
        </p15:guide>
        <p15:guide id="80" pos="5427" userDrawn="1">
          <p15:clr>
            <a:srgbClr val="F26B43"/>
          </p15:clr>
        </p15:guide>
        <p15:guide id="81" pos="5654" userDrawn="1">
          <p15:clr>
            <a:srgbClr val="F26B43"/>
          </p15:clr>
        </p15:guide>
        <p15:guide id="82" pos="5768" userDrawn="1">
          <p15:clr>
            <a:srgbClr val="F26B43"/>
          </p15:clr>
        </p15:guide>
        <p15:guide id="83" pos="5881" userDrawn="1">
          <p15:clr>
            <a:srgbClr val="F26B43"/>
          </p15:clr>
        </p15:guide>
        <p15:guide id="84" pos="5994" userDrawn="1">
          <p15:clr>
            <a:srgbClr val="F26B43"/>
          </p15:clr>
        </p15:guide>
        <p15:guide id="85" pos="6221" userDrawn="1">
          <p15:clr>
            <a:srgbClr val="F26B43"/>
          </p15:clr>
        </p15:guide>
        <p15:guide id="86" pos="6334" userDrawn="1">
          <p15:clr>
            <a:srgbClr val="F26B43"/>
          </p15:clr>
        </p15:guide>
        <p15:guide id="87" pos="6448" userDrawn="1">
          <p15:clr>
            <a:srgbClr val="F26B43"/>
          </p15:clr>
        </p15:guide>
        <p15:guide id="88" pos="6561" userDrawn="1">
          <p15:clr>
            <a:srgbClr val="F26B43"/>
          </p15:clr>
        </p15:guide>
        <p15:guide id="89" pos="6785" userDrawn="1">
          <p15:clr>
            <a:srgbClr val="F26B43"/>
          </p15:clr>
        </p15:guide>
        <p15:guide id="90" pos="6901" userDrawn="1">
          <p15:clr>
            <a:srgbClr val="F26B43"/>
          </p15:clr>
        </p15:guide>
        <p15:guide id="91" pos="7015" userDrawn="1">
          <p15:clr>
            <a:srgbClr val="F26B43"/>
          </p15:clr>
        </p15:guide>
        <p15:guide id="92" pos="7128" userDrawn="1">
          <p15:clr>
            <a:srgbClr val="F26B43"/>
          </p15:clr>
        </p15:guide>
        <p15:guide id="93" orient="horz" pos="459" userDrawn="1">
          <p15:clr>
            <a:srgbClr val="F26B43"/>
          </p15:clr>
        </p15:guide>
        <p15:guide id="94" orient="horz" pos="573" userDrawn="1">
          <p15:clr>
            <a:srgbClr val="F26B43"/>
          </p15:clr>
        </p15:guide>
        <p15:guide id="95" orient="horz" pos="686" userDrawn="1">
          <p15:clr>
            <a:srgbClr val="F26B43"/>
          </p15:clr>
        </p15:guide>
        <p15:guide id="96" orient="horz" pos="799" userDrawn="1">
          <p15:clr>
            <a:srgbClr val="F26B43"/>
          </p15:clr>
        </p15:guide>
        <p15:guide id="97" orient="horz" pos="913" userDrawn="1">
          <p15:clr>
            <a:srgbClr val="F26B43"/>
          </p15:clr>
        </p15:guide>
        <p15:guide id="98" orient="horz" pos="1026" userDrawn="1">
          <p15:clr>
            <a:srgbClr val="F26B43"/>
          </p15:clr>
        </p15:guide>
        <p15:guide id="99" orient="horz" pos="1140" userDrawn="1">
          <p15:clr>
            <a:srgbClr val="F26B43"/>
          </p15:clr>
        </p15:guide>
        <p15:guide id="100" orient="horz" pos="1253" userDrawn="1">
          <p15:clr>
            <a:srgbClr val="F26B43"/>
          </p15:clr>
        </p15:guide>
        <p15:guide id="101" orient="horz" pos="1366" userDrawn="1">
          <p15:clr>
            <a:srgbClr val="F26B43"/>
          </p15:clr>
        </p15:guide>
        <p15:guide id="102" orient="horz" pos="1480" userDrawn="1">
          <p15:clr>
            <a:srgbClr val="F26B43"/>
          </p15:clr>
        </p15:guide>
        <p15:guide id="103" orient="horz" pos="1593" userDrawn="1">
          <p15:clr>
            <a:srgbClr val="F26B43"/>
          </p15:clr>
        </p15:guide>
        <p15:guide id="104" orient="horz" pos="1706" userDrawn="1">
          <p15:clr>
            <a:srgbClr val="F26B43"/>
          </p15:clr>
        </p15:guide>
        <p15:guide id="105" orient="horz" pos="1820" userDrawn="1">
          <p15:clr>
            <a:srgbClr val="F26B43"/>
          </p15:clr>
        </p15:guide>
        <p15:guide id="106" orient="horz" pos="1933" userDrawn="1">
          <p15:clr>
            <a:srgbClr val="F26B43"/>
          </p15:clr>
        </p15:guide>
        <p15:guide id="107" orient="horz" pos="2047" userDrawn="1">
          <p15:clr>
            <a:srgbClr val="F26B43"/>
          </p15:clr>
        </p15:guide>
        <p15:guide id="108" orient="horz" pos="2160" userDrawn="1">
          <p15:clr>
            <a:srgbClr val="F26B43"/>
          </p15:clr>
        </p15:guide>
        <p15:guide id="109" orient="horz" pos="2273" userDrawn="1">
          <p15:clr>
            <a:srgbClr val="F26B43"/>
          </p15:clr>
        </p15:guide>
        <p15:guide id="110" orient="horz" pos="2387" userDrawn="1">
          <p15:clr>
            <a:srgbClr val="F26B43"/>
          </p15:clr>
        </p15:guide>
        <p15:guide id="111" orient="horz" pos="2500" userDrawn="1">
          <p15:clr>
            <a:srgbClr val="F26B43"/>
          </p15:clr>
        </p15:guide>
        <p15:guide id="112" orient="horz" pos="2614" userDrawn="1">
          <p15:clr>
            <a:srgbClr val="F26B43"/>
          </p15:clr>
        </p15:guide>
        <p15:guide id="113" orient="horz" pos="2727" userDrawn="1">
          <p15:clr>
            <a:srgbClr val="F26B43"/>
          </p15:clr>
        </p15:guide>
        <p15:guide id="114" orient="horz" pos="3407" userDrawn="1">
          <p15:clr>
            <a:srgbClr val="F26B43"/>
          </p15:clr>
        </p15:guide>
        <p15:guide id="115" pos="40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243746"/>
                </a:solidFill>
                <a:effectLst/>
                <a:uLnTx/>
                <a:uFillTx/>
                <a:latin typeface="+mj-lt"/>
                <a:ea typeface="+mj-ea"/>
                <a:cs typeface="+mj-cs"/>
              </a:rPr>
              <a:t>Embedded fonts</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solidFill>
                  <a:srgbClr val="243746"/>
                </a:solidFill>
                <a:latin typeface="Equinor Medium" panose="020B0603050302040203" pitchFamily="34" charset="0"/>
              </a:rPr>
              <a:t>Font faces:</a:t>
            </a:r>
            <a:br>
              <a:rPr lang="en-GB" sz="1400" u="sng" noProof="0" dirty="0">
                <a:solidFill>
                  <a:srgbClr val="243746"/>
                </a:solidFill>
                <a:latin typeface="Equinor Medium" panose="020B0603050302040203" pitchFamily="34" charset="0"/>
              </a:rPr>
            </a:br>
            <a:endParaRPr lang="en-GB" sz="1400" u="sng" noProof="0" dirty="0">
              <a:solidFill>
                <a:srgbClr val="243746"/>
              </a:solidFill>
              <a:latin typeface="Equinor Medium" panose="020B0603050302040203" pitchFamily="34" charset="0"/>
            </a:endParaRPr>
          </a:p>
          <a:p>
            <a:r>
              <a:rPr lang="en-GB" sz="1400" noProof="0" dirty="0">
                <a:solidFill>
                  <a:srgbClr val="243746"/>
                </a:solidFill>
                <a:latin typeface="Equinor Light" panose="020B0303050302040203" pitchFamily="34" charset="0"/>
              </a:rPr>
              <a:t>Equinor Light</a:t>
            </a:r>
          </a:p>
          <a:p>
            <a:r>
              <a:rPr lang="en-GB" sz="1400" i="1" noProof="0" dirty="0">
                <a:solidFill>
                  <a:srgbClr val="243746"/>
                </a:solidFill>
                <a:latin typeface="Equinor Light" panose="020B0303050302040203" pitchFamily="34" charset="0"/>
              </a:rPr>
              <a:t>Equinor Light Italic</a:t>
            </a:r>
          </a:p>
          <a:p>
            <a:r>
              <a:rPr lang="en-GB" sz="1400" noProof="0" dirty="0">
                <a:solidFill>
                  <a:srgbClr val="243746"/>
                </a:solidFill>
                <a:latin typeface="Equinor" panose="020B0503050302040203" pitchFamily="34" charset="0"/>
              </a:rPr>
              <a:t>Equinor</a:t>
            </a:r>
            <a:r>
              <a:rPr lang="en-GB" sz="1400" noProof="0" dirty="0">
                <a:solidFill>
                  <a:srgbClr val="243746"/>
                </a:solidFill>
                <a:latin typeface="Equinor Medium" panose="020B0603050302040203" pitchFamily="34" charset="0"/>
              </a:rPr>
              <a:t> </a:t>
            </a:r>
          </a:p>
          <a:p>
            <a:r>
              <a:rPr lang="en-GB" sz="1400" i="1" noProof="0" dirty="0">
                <a:solidFill>
                  <a:srgbClr val="243746"/>
                </a:solidFill>
                <a:latin typeface="Equinor" panose="020B0503050302040203" pitchFamily="34" charset="0"/>
              </a:rPr>
              <a:t>Equinor Italic</a:t>
            </a:r>
          </a:p>
          <a:p>
            <a:r>
              <a:rPr lang="en-GB" sz="1400" noProof="0" dirty="0">
                <a:solidFill>
                  <a:srgbClr val="243746"/>
                </a:solidFill>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solidFill>
                  <a:srgbClr val="243746"/>
                </a:solidFill>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solidFill>
                  <a:srgbClr val="243746"/>
                </a:solidFill>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solidFill>
                  <a:srgbClr val="243746"/>
                </a:solidFill>
                <a:latin typeface="Equinor" panose="020B0503050302040203" pitchFamily="34" charset="0"/>
              </a:rPr>
              <a:t>Equinor Bold Italic</a:t>
            </a:r>
          </a:p>
          <a:p>
            <a:endParaRPr lang="en-GB" noProof="0" dirty="0">
              <a:solidFill>
                <a:srgbClr val="243746"/>
              </a:solidFill>
              <a:latin typeface="Equinor Medium" panose="020B0603050302040203" pitchFamily="34" charset="0"/>
            </a:endParaRPr>
          </a:p>
        </p:txBody>
      </p:sp>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6210547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42883891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userDrawn="1">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06757672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96.xml"/><Relationship Id="rId6" Type="http://schemas.openxmlformats.org/officeDocument/2006/relationships/image" Target="../media/image75.png"/><Relationship Id="rId11" Type="http://schemas.openxmlformats.org/officeDocument/2006/relationships/image" Target="../media/image44.png"/><Relationship Id="rId5" Type="http://schemas.openxmlformats.org/officeDocument/2006/relationships/image" Target="../media/image50.png"/><Relationship Id="rId10" Type="http://schemas.openxmlformats.org/officeDocument/2006/relationships/image" Target="../media/image43.png"/><Relationship Id="rId4" Type="http://schemas.openxmlformats.org/officeDocument/2006/relationships/image" Target="../media/image49.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6.png"/><Relationship Id="rId7"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7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Layout" Target="../slideLayouts/slideLayout74.xml"/><Relationship Id="rId5" Type="http://schemas.openxmlformats.org/officeDocument/2006/relationships/image" Target="../media/image6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4.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4.xml"/><Relationship Id="rId6" Type="http://schemas.openxmlformats.org/officeDocument/2006/relationships/image" Target="../media/image67.png"/><Relationship Id="rId5" Type="http://schemas.openxmlformats.org/officeDocument/2006/relationships/image" Target="../media/image2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74.xml"/><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4.xml"/><Relationship Id="rId5" Type="http://schemas.openxmlformats.org/officeDocument/2006/relationships/image" Target="../media/image83.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74.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60.xml"/><Relationship Id="rId11" Type="http://schemas.openxmlformats.org/officeDocument/2006/relationships/image" Target="../media/image250.png"/><Relationship Id="rId5" Type="http://schemas.openxmlformats.org/officeDocument/2006/relationships/image" Target="../media/image16.png"/><Relationship Id="rId10" Type="http://schemas.openxmlformats.org/officeDocument/2006/relationships/image" Target="../media/image240.png"/><Relationship Id="rId4" Type="http://schemas.openxmlformats.org/officeDocument/2006/relationships/image" Target="../media/image25.png"/><Relationship Id="rId9" Type="http://schemas.openxmlformats.org/officeDocument/2006/relationships/image" Target="../media/image230.pn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4.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5.xml"/><Relationship Id="rId5" Type="http://schemas.openxmlformats.org/officeDocument/2006/relationships/image" Target="../media/image80.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4.xml"/><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4.xml"/><Relationship Id="rId5" Type="http://schemas.openxmlformats.org/officeDocument/2006/relationships/image" Target="../media/image81.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74.xml"/><Relationship Id="rId6" Type="http://schemas.openxmlformats.org/officeDocument/2006/relationships/image" Target="../media/image320.png"/><Relationship Id="rId5" Type="http://schemas.openxmlformats.org/officeDocument/2006/relationships/image" Target="../media/image311.png"/><Relationship Id="rId4" Type="http://schemas.openxmlformats.org/officeDocument/2006/relationships/image" Target="../media/image301.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61.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60.png"/><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105.png"/><Relationship Id="rId1" Type="http://schemas.openxmlformats.org/officeDocument/2006/relationships/slideLayout" Target="../slideLayouts/slideLayout74.xml"/><Relationship Id="rId6" Type="http://schemas.openxmlformats.org/officeDocument/2006/relationships/image" Target="../media/image106.png"/><Relationship Id="rId5" Type="http://schemas.openxmlformats.org/officeDocument/2006/relationships/image" Target="../media/image310.png"/><Relationship Id="rId4" Type="http://schemas.openxmlformats.org/officeDocument/2006/relationships/image" Target="../media/image3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380.png"/><Relationship Id="rId2" Type="http://schemas.openxmlformats.org/officeDocument/2006/relationships/image" Target="../media/image107.png"/><Relationship Id="rId1" Type="http://schemas.openxmlformats.org/officeDocument/2006/relationships/slideLayout" Target="../slideLayouts/slideLayout74.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4.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61.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0.xml"/><Relationship Id="rId6" Type="http://schemas.openxmlformats.org/officeDocument/2006/relationships/image" Target="../media/image29.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60.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0.xml"/><Relationship Id="rId6" Type="http://schemas.openxmlformats.org/officeDocument/2006/relationships/image" Target="../media/image21.png"/><Relationship Id="rId5" Type="http://schemas.openxmlformats.org/officeDocument/2006/relationships/image" Target="../media/image350.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8D5647-12E4-6387-3A68-5BAA2D98215E}"/>
              </a:ext>
            </a:extLst>
          </p:cNvPr>
          <p:cNvSpPr>
            <a:spLocks noGrp="1"/>
          </p:cNvSpPr>
          <p:nvPr>
            <p:ph type="ctrTitle"/>
          </p:nvPr>
        </p:nvSpPr>
        <p:spPr>
          <a:xfrm>
            <a:off x="695324" y="728664"/>
            <a:ext cx="8857060" cy="3600336"/>
          </a:xfrm>
        </p:spPr>
        <p:txBody>
          <a:bodyPr/>
          <a:lstStyle/>
          <a:p>
            <a:r>
              <a:rPr lang="nb-NO" dirty="0" err="1">
                <a:latin typeface="Equinor Medium" panose="020B0604020202020204" charset="0"/>
              </a:rPr>
              <a:t>Summary</a:t>
            </a:r>
            <a:r>
              <a:rPr lang="nb-NO" dirty="0">
                <a:latin typeface="Equinor Medium" panose="020B0604020202020204" charset="0"/>
              </a:rPr>
              <a:t> </a:t>
            </a:r>
            <a:r>
              <a:rPr lang="nb-NO" dirty="0" err="1">
                <a:latin typeface="Equinor Medium" panose="020B0604020202020204" charset="0"/>
              </a:rPr>
              <a:t>of</a:t>
            </a:r>
            <a:r>
              <a:rPr lang="nb-NO" dirty="0">
                <a:latin typeface="Equinor Medium" panose="020B0604020202020204" charset="0"/>
              </a:rPr>
              <a:t> </a:t>
            </a:r>
            <a:r>
              <a:rPr lang="nb-NO" dirty="0" err="1">
                <a:latin typeface="Equinor Medium" panose="020B0604020202020204" charset="0"/>
              </a:rPr>
              <a:t>Earthquake</a:t>
            </a:r>
            <a:r>
              <a:rPr lang="nb-NO" dirty="0">
                <a:latin typeface="Equinor Medium" panose="020B0604020202020204" charset="0"/>
              </a:rPr>
              <a:t> </a:t>
            </a:r>
            <a:r>
              <a:rPr lang="nb-NO" dirty="0" err="1">
                <a:latin typeface="Equinor Medium" panose="020B0604020202020204" charset="0"/>
              </a:rPr>
              <a:t>Stuff</a:t>
            </a:r>
            <a:br>
              <a:rPr lang="nb-NO" dirty="0">
                <a:latin typeface="Equinor Medium" panose="020B0604020202020204" charset="0"/>
              </a:rPr>
            </a:br>
            <a:r>
              <a:rPr lang="nb-NO" dirty="0">
                <a:latin typeface="Equinor Medium" panose="020B0604020202020204" charset="0"/>
              </a:rPr>
              <a:t>Data from SCEC</a:t>
            </a:r>
          </a:p>
        </p:txBody>
      </p:sp>
      <p:sp>
        <p:nvSpPr>
          <p:cNvPr id="5" name="Subtitle 4">
            <a:extLst>
              <a:ext uri="{FF2B5EF4-FFF2-40B4-BE49-F238E27FC236}">
                <a16:creationId xmlns:a16="http://schemas.microsoft.com/office/drawing/2014/main" id="{F91E13C9-00D8-1458-0DA2-D233875A5EFE}"/>
              </a:ext>
            </a:extLst>
          </p:cNvPr>
          <p:cNvSpPr>
            <a:spLocks noGrp="1"/>
          </p:cNvSpPr>
          <p:nvPr>
            <p:ph type="subTitle" idx="1"/>
          </p:nvPr>
        </p:nvSpPr>
        <p:spPr/>
        <p:txBody>
          <a:bodyPr/>
          <a:lstStyle/>
          <a:p>
            <a:r>
              <a:rPr lang="nb-NO" dirty="0" err="1"/>
              <a:t>KetilH</a:t>
            </a:r>
            <a:r>
              <a:rPr lang="nb-NO" dirty="0"/>
              <a:t>, 31. </a:t>
            </a:r>
            <a:r>
              <a:rPr lang="nb-NO" dirty="0" err="1"/>
              <a:t>July</a:t>
            </a:r>
            <a:r>
              <a:rPr lang="nb-NO" dirty="0"/>
              <a:t> 2014</a:t>
            </a:r>
          </a:p>
        </p:txBody>
      </p:sp>
      <p:pic>
        <p:nvPicPr>
          <p:cNvPr id="3" name="Picture 2">
            <a:extLst>
              <a:ext uri="{FF2B5EF4-FFF2-40B4-BE49-F238E27FC236}">
                <a16:creationId xmlns:a16="http://schemas.microsoft.com/office/drawing/2014/main" id="{C4C863E1-31F1-C6B3-9871-4D2D4B065187}"/>
              </a:ext>
            </a:extLst>
          </p:cNvPr>
          <p:cNvPicPr>
            <a:picLocks noChangeAspect="1"/>
          </p:cNvPicPr>
          <p:nvPr/>
        </p:nvPicPr>
        <p:blipFill>
          <a:blip r:embed="rId2"/>
          <a:stretch>
            <a:fillRect/>
          </a:stretch>
        </p:blipFill>
        <p:spPr>
          <a:xfrm>
            <a:off x="4799856" y="4005064"/>
            <a:ext cx="1481276" cy="1469331"/>
          </a:xfrm>
          <a:prstGeom prst="rect">
            <a:avLst/>
          </a:prstGeom>
        </p:spPr>
      </p:pic>
      <p:pic>
        <p:nvPicPr>
          <p:cNvPr id="7" name="Picture 6">
            <a:extLst>
              <a:ext uri="{FF2B5EF4-FFF2-40B4-BE49-F238E27FC236}">
                <a16:creationId xmlns:a16="http://schemas.microsoft.com/office/drawing/2014/main" id="{A1CFF4F7-EB5E-8829-D3E6-253BA2343643}"/>
              </a:ext>
            </a:extLst>
          </p:cNvPr>
          <p:cNvPicPr>
            <a:picLocks noChangeAspect="1"/>
          </p:cNvPicPr>
          <p:nvPr/>
        </p:nvPicPr>
        <p:blipFill>
          <a:blip r:embed="rId3"/>
          <a:stretch>
            <a:fillRect/>
          </a:stretch>
        </p:blipFill>
        <p:spPr>
          <a:xfrm>
            <a:off x="6672064" y="3365484"/>
            <a:ext cx="5112568" cy="2101784"/>
          </a:xfrm>
          <a:prstGeom prst="rect">
            <a:avLst/>
          </a:prstGeom>
        </p:spPr>
      </p:pic>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101108"/>
            <a:ext cx="10801350" cy="1145313"/>
          </a:xfrm>
        </p:spPr>
        <p:txBody>
          <a:bodyPr/>
          <a:lstStyle/>
          <a:p>
            <a:r>
              <a:rPr lang="nb-NO" dirty="0"/>
              <a:t>Heat </a:t>
            </a:r>
            <a:r>
              <a:rPr lang="nb-NO" dirty="0" err="1"/>
              <a:t>sources</a:t>
            </a:r>
            <a:r>
              <a:rPr lang="nb-NO" dirty="0"/>
              <a:t> and b-</a:t>
            </a:r>
            <a:r>
              <a:rPr lang="nb-NO" dirty="0" err="1"/>
              <a:t>values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close-up of a map&#10;&#10;Description automatically generated">
            <a:extLst>
              <a:ext uri="{FF2B5EF4-FFF2-40B4-BE49-F238E27FC236}">
                <a16:creationId xmlns:a16="http://schemas.microsoft.com/office/drawing/2014/main" id="{82EA60B2-B1FA-A023-CE4F-F8AA0C53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57" y="980728"/>
            <a:ext cx="11496675" cy="5474607"/>
          </a:xfrm>
          <a:prstGeom prst="rect">
            <a:avLst/>
          </a:prstGeom>
        </p:spPr>
      </p:pic>
    </p:spTree>
    <p:extLst>
      <p:ext uri="{BB962C8B-B14F-4D97-AF65-F5344CB8AC3E}">
        <p14:creationId xmlns:p14="http://schemas.microsoft.com/office/powerpoint/2010/main" val="210016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101108"/>
            <a:ext cx="10801350" cy="1145313"/>
          </a:xfrm>
        </p:spPr>
        <p:txBody>
          <a:bodyPr/>
          <a:lstStyle/>
          <a:p>
            <a:r>
              <a:rPr lang="nb-NO" dirty="0"/>
              <a:t>Heat </a:t>
            </a:r>
            <a:r>
              <a:rPr lang="nb-NO" dirty="0" err="1"/>
              <a:t>sources</a:t>
            </a:r>
            <a:r>
              <a:rPr lang="nb-NO" dirty="0"/>
              <a:t> and </a:t>
            </a:r>
            <a:r>
              <a:rPr lang="nb-NO" dirty="0" err="1"/>
              <a:t>earthquake</a:t>
            </a:r>
            <a:r>
              <a:rPr lang="nb-NO" dirty="0"/>
              <a:t> </a:t>
            </a:r>
            <a:r>
              <a:rPr lang="nb-NO" dirty="0" err="1"/>
              <a:t>cut-off</a:t>
            </a:r>
            <a:r>
              <a:rPr lang="nb-NO" dirty="0"/>
              <a:t> </a:t>
            </a:r>
            <a:r>
              <a:rPr lang="nb-NO" dirty="0" err="1"/>
              <a:t>depth</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computer generated image&#10;&#10;Description automatically generated">
            <a:extLst>
              <a:ext uri="{FF2B5EF4-FFF2-40B4-BE49-F238E27FC236}">
                <a16:creationId xmlns:a16="http://schemas.microsoft.com/office/drawing/2014/main" id="{7382346B-B445-965C-F311-4C026D038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980728"/>
            <a:ext cx="11352584" cy="5405992"/>
          </a:xfrm>
          <a:prstGeom prst="rect">
            <a:avLst/>
          </a:prstGeom>
        </p:spPr>
      </p:pic>
    </p:spTree>
    <p:extLst>
      <p:ext uri="{BB962C8B-B14F-4D97-AF65-F5344CB8AC3E}">
        <p14:creationId xmlns:p14="http://schemas.microsoft.com/office/powerpoint/2010/main" val="409779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FE68-3725-5F56-4E1E-23C797497FA1}"/>
              </a:ext>
            </a:extLst>
          </p:cNvPr>
          <p:cNvSpPr>
            <a:spLocks noGrp="1"/>
          </p:cNvSpPr>
          <p:nvPr>
            <p:ph type="title"/>
          </p:nvPr>
        </p:nvSpPr>
        <p:spPr>
          <a:xfrm>
            <a:off x="695325" y="182177"/>
            <a:ext cx="10801350" cy="601648"/>
          </a:xfrm>
        </p:spPr>
        <p:txBody>
          <a:bodyPr/>
          <a:lstStyle/>
          <a:p>
            <a:r>
              <a:rPr lang="nb-NO" dirty="0" err="1"/>
              <a:t>Exponential</a:t>
            </a:r>
            <a:r>
              <a:rPr lang="nb-NO" dirty="0"/>
              <a:t> </a:t>
            </a:r>
            <a:r>
              <a:rPr lang="nb-NO" dirty="0" err="1"/>
              <a:t>laws</a:t>
            </a:r>
            <a:r>
              <a:rPr lang="nb-NO" dirty="0"/>
              <a:t> and </a:t>
            </a:r>
            <a:r>
              <a:rPr lang="nb-NO" dirty="0" err="1"/>
              <a:t>power</a:t>
            </a:r>
            <a:r>
              <a:rPr lang="nb-NO" dirty="0"/>
              <a:t> </a:t>
            </a:r>
            <a:r>
              <a:rPr lang="nb-NO" dirty="0" err="1"/>
              <a:t>laws</a:t>
            </a:r>
            <a:r>
              <a:rPr lang="nb-NO" dirty="0"/>
              <a:t> </a:t>
            </a:r>
            <a:r>
              <a:rPr lang="nb-NO" dirty="0" err="1"/>
              <a:t>are</a:t>
            </a:r>
            <a:r>
              <a:rPr lang="nb-NO" dirty="0"/>
              <a:t> </a:t>
            </a:r>
            <a:r>
              <a:rPr lang="nb-NO" dirty="0" err="1"/>
              <a:t>common</a:t>
            </a:r>
            <a:r>
              <a:rPr lang="nb-NO" dirty="0"/>
              <a:t> in nature</a:t>
            </a:r>
          </a:p>
        </p:txBody>
      </p:sp>
      <p:sp>
        <p:nvSpPr>
          <p:cNvPr id="3" name="Slide Number Placeholder 2">
            <a:extLst>
              <a:ext uri="{FF2B5EF4-FFF2-40B4-BE49-F238E27FC236}">
                <a16:creationId xmlns:a16="http://schemas.microsoft.com/office/drawing/2014/main" id="{3966D10A-D17B-30A0-4B12-50F1A8D0B28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DAAD7A-E66E-4BE1-AA2B-47A41BD9724F}"/>
                  </a:ext>
                </a:extLst>
              </p:cNvPr>
              <p:cNvSpPr txBox="1"/>
              <p:nvPr/>
            </p:nvSpPr>
            <p:spPr>
              <a:xfrm>
                <a:off x="823609" y="1183402"/>
                <a:ext cx="3048000" cy="1759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Exponential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sup>
                    </m:sSup>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a:t>
                </a:r>
                <a:r>
                  <a:rPr kumimoji="0" lang="nb-NO" sz="1800" b="0" i="0" u="sng" strike="noStrike" kern="1200" cap="none" spc="0" normalizeH="0" baseline="0" noProof="0" dirty="0">
                    <a:ln>
                      <a:noFill/>
                    </a:ln>
                    <a:solidFill>
                      <a:srgbClr val="333333"/>
                    </a:solidFill>
                    <a:effectLst/>
                    <a:uLnTx/>
                    <a:uFillTx/>
                    <a:latin typeface="Equinor"/>
                    <a:ea typeface="+mn-ea"/>
                    <a:cs typeface="+mn-cs"/>
                  </a:rPr>
                  <a:t>log-plots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𝑏𝑥</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4" name="TextBox 3">
                <a:extLst>
                  <a:ext uri="{FF2B5EF4-FFF2-40B4-BE49-F238E27FC236}">
                    <a16:creationId xmlns:a16="http://schemas.microsoft.com/office/drawing/2014/main" id="{EBDAAD7A-E66E-4BE1-AA2B-47A41BD9724F}"/>
                  </a:ext>
                </a:extLst>
              </p:cNvPr>
              <p:cNvSpPr txBox="1">
                <a:spLocks noRot="1" noChangeAspect="1" noMove="1" noResize="1" noEditPoints="1" noAdjustHandles="1" noChangeArrowheads="1" noChangeShapeType="1" noTextEdit="1"/>
              </p:cNvSpPr>
              <p:nvPr/>
            </p:nvSpPr>
            <p:spPr>
              <a:xfrm>
                <a:off x="823609" y="1183402"/>
                <a:ext cx="3048000" cy="1759264"/>
              </a:xfrm>
              <a:prstGeom prst="rect">
                <a:avLst/>
              </a:prstGeom>
              <a:blipFill>
                <a:blip r:embed="rId2"/>
                <a:stretch>
                  <a:fillRect l="-1600" t="-1730" b="-103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868E0C-E553-E5F2-67E5-08042A54BDFB}"/>
                  </a:ext>
                </a:extLst>
              </p:cNvPr>
              <p:cNvSpPr txBox="1"/>
              <p:nvPr/>
            </p:nvSpPr>
            <p:spPr>
              <a:xfrm>
                <a:off x="817954" y="3926873"/>
                <a:ext cx="3081100" cy="19516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333333"/>
                    </a:solidFill>
                    <a:effectLst/>
                    <a:uLnTx/>
                    <a:uFillTx/>
                    <a:latin typeface="Equinor"/>
                    <a:ea typeface="+mn-ea"/>
                    <a:cs typeface="+mn-cs"/>
                  </a:rPr>
                  <a:t>Power </a:t>
                </a:r>
                <a:r>
                  <a:rPr kumimoji="0" lang="nb-NO" sz="1800" b="1" i="0" u="none" strike="noStrike" kern="1200" cap="none" spc="0" normalizeH="0" baseline="0" noProof="0" dirty="0" err="1">
                    <a:ln>
                      <a:noFill/>
                    </a:ln>
                    <a:solidFill>
                      <a:srgbClr val="333333"/>
                    </a:solidFill>
                    <a:effectLst/>
                    <a:uLnTx/>
                    <a:uFillTx/>
                    <a:latin typeface="Equinor"/>
                    <a:ea typeface="+mn-ea"/>
                    <a:cs typeface="+mn-cs"/>
                  </a:rPr>
                  <a:t>laws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1"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𝑐</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𝑥</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𝑛</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Linear in </a:t>
                </a:r>
                <a:r>
                  <a:rPr kumimoji="0" lang="nb-NO" sz="1800" b="0" i="0" u="sng" strike="noStrike" kern="1200" cap="none" spc="0" normalizeH="0" baseline="0" noProof="0" dirty="0">
                    <a:ln>
                      <a:noFill/>
                    </a:ln>
                    <a:solidFill>
                      <a:srgbClr val="333333"/>
                    </a:solidFill>
                    <a:effectLst/>
                    <a:uLnTx/>
                    <a:uFillTx/>
                    <a:latin typeface="Equinor"/>
                    <a:ea typeface="+mn-ea"/>
                    <a:cs typeface="+mn-cs"/>
                  </a:rPr>
                  <a:t>log-log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𝑦</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𝑐</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func>
                      <m:func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ln</m:t>
                        </m:r>
                      </m:fName>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𝑥</m:t>
                        </m:r>
                      </m:e>
                    </m:func>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5" name="TextBox 4">
                <a:extLst>
                  <a:ext uri="{FF2B5EF4-FFF2-40B4-BE49-F238E27FC236}">
                    <a16:creationId xmlns:a16="http://schemas.microsoft.com/office/drawing/2014/main" id="{82868E0C-E553-E5F2-67E5-08042A54BDFB}"/>
                  </a:ext>
                </a:extLst>
              </p:cNvPr>
              <p:cNvSpPr txBox="1">
                <a:spLocks noRot="1" noChangeAspect="1" noMove="1" noResize="1" noEditPoints="1" noAdjustHandles="1" noChangeArrowheads="1" noChangeShapeType="1" noTextEdit="1"/>
              </p:cNvSpPr>
              <p:nvPr/>
            </p:nvSpPr>
            <p:spPr>
              <a:xfrm>
                <a:off x="817954" y="3926873"/>
                <a:ext cx="3081100" cy="1951625"/>
              </a:xfrm>
              <a:prstGeom prst="rect">
                <a:avLst/>
              </a:prstGeom>
              <a:blipFill>
                <a:blip r:embed="rId3"/>
                <a:stretch>
                  <a:fillRect l="-1581" t="-1563" b="-93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9CC8C7-E09A-2E1C-485F-AAC8C90ADA79}"/>
                  </a:ext>
                </a:extLst>
              </p:cNvPr>
              <p:cNvSpPr txBox="1"/>
              <p:nvPr/>
            </p:nvSpPr>
            <p:spPr>
              <a:xfrm>
                <a:off x="4721158" y="1167714"/>
                <a:ext cx="3155031" cy="8340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Arrhenius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equation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𝐴𝑒</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𝐸</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𝑘𝑇</m:t>
                              </m:r>
                            </m:den>
                          </m:f>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7" name="TextBox 6">
                <a:extLst>
                  <a:ext uri="{FF2B5EF4-FFF2-40B4-BE49-F238E27FC236}">
                    <a16:creationId xmlns:a16="http://schemas.microsoft.com/office/drawing/2014/main" id="{AC9CC8C7-E09A-2E1C-485F-AAC8C90ADA79}"/>
                  </a:ext>
                </a:extLst>
              </p:cNvPr>
              <p:cNvSpPr txBox="1">
                <a:spLocks noRot="1" noChangeAspect="1" noMove="1" noResize="1" noEditPoints="1" noAdjustHandles="1" noChangeArrowheads="1" noChangeShapeType="1" noTextEdit="1"/>
              </p:cNvSpPr>
              <p:nvPr/>
            </p:nvSpPr>
            <p:spPr>
              <a:xfrm>
                <a:off x="4721158" y="1167714"/>
                <a:ext cx="3155031" cy="834011"/>
              </a:xfrm>
              <a:prstGeom prst="rect">
                <a:avLst/>
              </a:prstGeom>
              <a:blipFill>
                <a:blip r:embed="rId4"/>
                <a:stretch>
                  <a:fillRect l="-1544" t="-4412" r="-96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AE5BAE-4BD1-512A-1DE9-F356A1F04D9B}"/>
                  </a:ext>
                </a:extLst>
              </p:cNvPr>
              <p:cNvSpPr txBox="1"/>
              <p:nvPr/>
            </p:nvSpPr>
            <p:spPr>
              <a:xfrm>
                <a:off x="8320393" y="1167714"/>
                <a:ext cx="3150221" cy="7743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Gutenberg-Richter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b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𝑁</m:t>
                          </m:r>
                        </m:e>
                        <m: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𝑀</m:t>
                          </m:r>
                        </m:sub>
                      </m:sSub>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sSup>
                        <m:sSup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8" name="TextBox 7">
                <a:extLst>
                  <a:ext uri="{FF2B5EF4-FFF2-40B4-BE49-F238E27FC236}">
                    <a16:creationId xmlns:a16="http://schemas.microsoft.com/office/drawing/2014/main" id="{DFAE5BAE-4BD1-512A-1DE9-F356A1F04D9B}"/>
                  </a:ext>
                </a:extLst>
              </p:cNvPr>
              <p:cNvSpPr txBox="1">
                <a:spLocks noRot="1" noChangeAspect="1" noMove="1" noResize="1" noEditPoints="1" noAdjustHandles="1" noChangeArrowheads="1" noChangeShapeType="1" noTextEdit="1"/>
              </p:cNvSpPr>
              <p:nvPr/>
            </p:nvSpPr>
            <p:spPr>
              <a:xfrm>
                <a:off x="8320393" y="1167714"/>
                <a:ext cx="3150221" cy="774379"/>
              </a:xfrm>
              <a:prstGeom prst="rect">
                <a:avLst/>
              </a:prstGeom>
              <a:blipFill>
                <a:blip r:embed="rId5"/>
                <a:stretch>
                  <a:fillRect l="-1741" t="-4724" r="-193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879C34F-B324-CA35-07DD-01679D106898}"/>
                  </a:ext>
                </a:extLst>
              </p:cNvPr>
              <p:cNvSpPr txBox="1"/>
              <p:nvPr/>
            </p:nvSpPr>
            <p:spPr>
              <a:xfrm>
                <a:off x="4721158" y="3926873"/>
                <a:ext cx="2768707" cy="938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Example1: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Primordial</a:t>
                </a:r>
                <a:r>
                  <a:rPr kumimoji="0" lang="nb-NO" sz="1800" b="0" i="0" u="none" strike="noStrike" kern="1200" cap="none" spc="0" normalizeH="0" baseline="0" noProof="0" dirty="0">
                    <a:ln>
                      <a:noFill/>
                    </a:ln>
                    <a:solidFill>
                      <a:srgbClr val="333333"/>
                    </a:solidFill>
                    <a:effectLst/>
                    <a:uLnTx/>
                    <a:uFillTx/>
                    <a:latin typeface="Equinor"/>
                    <a:ea typeface="+mn-ea"/>
                    <a:cs typeface="+mn-cs"/>
                  </a:rPr>
                  <a:t> heat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4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𝑄</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50</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1+0.01</m:t>
                          </m:r>
                          <m:sSub>
                            <m:sSub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sub>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𝐿𝐴𝐵</m:t>
                              </m:r>
                            </m:sub>
                          </m:sSub>
                        </m:den>
                      </m:f>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9" name="TextBox 8">
                <a:extLst>
                  <a:ext uri="{FF2B5EF4-FFF2-40B4-BE49-F238E27FC236}">
                    <a16:creationId xmlns:a16="http://schemas.microsoft.com/office/drawing/2014/main" id="{B879C34F-B324-CA35-07DD-01679D106898}"/>
                  </a:ext>
                </a:extLst>
              </p:cNvPr>
              <p:cNvSpPr txBox="1">
                <a:spLocks noRot="1" noChangeAspect="1" noMove="1" noResize="1" noEditPoints="1" noAdjustHandles="1" noChangeArrowheads="1" noChangeShapeType="1" noTextEdit="1"/>
              </p:cNvSpPr>
              <p:nvPr/>
            </p:nvSpPr>
            <p:spPr>
              <a:xfrm>
                <a:off x="4721158" y="3926873"/>
                <a:ext cx="2768707" cy="938783"/>
              </a:xfrm>
              <a:prstGeom prst="rect">
                <a:avLst/>
              </a:prstGeom>
              <a:blipFill>
                <a:blip r:embed="rId6"/>
                <a:stretch>
                  <a:fillRect l="-1758" t="-3247" r="-109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D66C6A-5E30-8308-02E8-52CA6B89370F}"/>
                  </a:ext>
                </a:extLst>
              </p:cNvPr>
              <p:cNvSpPr txBox="1"/>
              <p:nvPr/>
            </p:nvSpPr>
            <p:spPr>
              <a:xfrm>
                <a:off x="8320393" y="3926873"/>
                <a:ext cx="2842445" cy="1034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Example2: EQ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distributions</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8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Γ</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𝐶</m:t>
                          </m:r>
                        </m:num>
                        <m:den>
                          <m:sSup>
                            <m:sSupPr>
                              <m:ctrlP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sSupPr>
                            <m:e>
                              <m:r>
                                <a:rPr kumimoji="0" lang="nb-NO" sz="18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𝑟</m:t>
                              </m:r>
                            </m:e>
                            <m:sup>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sup>
                          </m:sSup>
                        </m:den>
                      </m:f>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0" name="TextBox 9">
                <a:extLst>
                  <a:ext uri="{FF2B5EF4-FFF2-40B4-BE49-F238E27FC236}">
                    <a16:creationId xmlns:a16="http://schemas.microsoft.com/office/drawing/2014/main" id="{14D66C6A-5E30-8308-02E8-52CA6B89370F}"/>
                  </a:ext>
                </a:extLst>
              </p:cNvPr>
              <p:cNvSpPr txBox="1">
                <a:spLocks noRot="1" noChangeAspect="1" noMove="1" noResize="1" noEditPoints="1" noAdjustHandles="1" noChangeArrowheads="1" noChangeShapeType="1" noTextEdit="1"/>
              </p:cNvSpPr>
              <p:nvPr/>
            </p:nvSpPr>
            <p:spPr>
              <a:xfrm>
                <a:off x="8320393" y="3926873"/>
                <a:ext cx="2842445" cy="1034899"/>
              </a:xfrm>
              <a:prstGeom prst="rect">
                <a:avLst/>
              </a:prstGeom>
              <a:blipFill>
                <a:blip r:embed="rId7"/>
                <a:stretch>
                  <a:fillRect l="-1931" t="-2941" r="-1502"/>
                </a:stretch>
              </a:blipFill>
            </p:spPr>
            <p:txBody>
              <a:bodyPr/>
              <a:lstStyle/>
              <a:p>
                <a:r>
                  <a:rPr lang="nb-NO">
                    <a:noFill/>
                  </a:rPr>
                  <a:t> </a:t>
                </a:r>
              </a:p>
            </p:txBody>
          </p:sp>
        </mc:Fallback>
      </mc:AlternateContent>
      <p:pic>
        <p:nvPicPr>
          <p:cNvPr id="12" name="Picture 11" descr="A graph of heat with red line&#10;&#10;Description automatically generated">
            <a:extLst>
              <a:ext uri="{FF2B5EF4-FFF2-40B4-BE49-F238E27FC236}">
                <a16:creationId xmlns:a16="http://schemas.microsoft.com/office/drawing/2014/main" id="{EE0F8367-3CF4-F3E4-9D06-854D5C062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341" y="4891817"/>
            <a:ext cx="2018119" cy="1513590"/>
          </a:xfrm>
          <a:prstGeom prst="rect">
            <a:avLst/>
          </a:prstGeom>
        </p:spPr>
      </p:pic>
      <p:pic>
        <p:nvPicPr>
          <p:cNvPr id="14" name="Picture 13" descr="A graph of a function&#10;&#10;Description automatically generated with medium confidence">
            <a:extLst>
              <a:ext uri="{FF2B5EF4-FFF2-40B4-BE49-F238E27FC236}">
                <a16:creationId xmlns:a16="http://schemas.microsoft.com/office/drawing/2014/main" id="{B80DEDEC-F509-F879-F653-2B0DD938C74B}"/>
              </a:ext>
            </a:extLst>
          </p:cNvPr>
          <p:cNvPicPr>
            <a:picLocks noChangeAspect="1"/>
          </p:cNvPicPr>
          <p:nvPr/>
        </p:nvPicPr>
        <p:blipFill rotWithShape="1">
          <a:blip r:embed="rId9">
            <a:extLst>
              <a:ext uri="{28A0092B-C50C-407E-A947-70E740481C1C}">
                <a14:useLocalDpi xmlns:a14="http://schemas.microsoft.com/office/drawing/2010/main" val="0"/>
              </a:ext>
            </a:extLst>
          </a:blip>
          <a:srcRect t="2744" r="33244" b="3551"/>
          <a:stretch/>
        </p:blipFill>
        <p:spPr>
          <a:xfrm>
            <a:off x="5060787" y="2061738"/>
            <a:ext cx="2463852" cy="1482237"/>
          </a:xfrm>
          <a:prstGeom prst="rect">
            <a:avLst/>
          </a:prstGeom>
        </p:spPr>
      </p:pic>
      <p:cxnSp>
        <p:nvCxnSpPr>
          <p:cNvPr id="16" name="Straight Connector 15">
            <a:extLst>
              <a:ext uri="{FF2B5EF4-FFF2-40B4-BE49-F238E27FC236}">
                <a16:creationId xmlns:a16="http://schemas.microsoft.com/office/drawing/2014/main" id="{002DBA8D-D29F-ED38-ABA9-A76A97C6B377}"/>
              </a:ext>
            </a:extLst>
          </p:cNvPr>
          <p:cNvCxnSpPr/>
          <p:nvPr/>
        </p:nvCxnSpPr>
        <p:spPr>
          <a:xfrm>
            <a:off x="402077" y="3780816"/>
            <a:ext cx="1138136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green line graph with numbers&#10;&#10;Description automatically generated">
            <a:extLst>
              <a:ext uri="{FF2B5EF4-FFF2-40B4-BE49-F238E27FC236}">
                <a16:creationId xmlns:a16="http://schemas.microsoft.com/office/drawing/2014/main" id="{03E1434E-1AB7-9536-87D1-07C88F6696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0477" y="2048393"/>
            <a:ext cx="2032831" cy="1524623"/>
          </a:xfrm>
          <a:prstGeom prst="rect">
            <a:avLst/>
          </a:prstGeom>
        </p:spPr>
      </p:pic>
      <p:pic>
        <p:nvPicPr>
          <p:cNvPr id="24" name="Picture 23" descr="A graph of a line&#10;&#10;Description automatically generated">
            <a:extLst>
              <a:ext uri="{FF2B5EF4-FFF2-40B4-BE49-F238E27FC236}">
                <a16:creationId xmlns:a16="http://schemas.microsoft.com/office/drawing/2014/main" id="{BAE4B6DC-19C5-9570-01E7-4617FF1CE4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2435" y="4987252"/>
            <a:ext cx="1890873" cy="1418155"/>
          </a:xfrm>
          <a:prstGeom prst="rect">
            <a:avLst/>
          </a:prstGeom>
        </p:spPr>
      </p:pic>
    </p:spTree>
    <p:extLst>
      <p:ext uri="{BB962C8B-B14F-4D97-AF65-F5344CB8AC3E}">
        <p14:creationId xmlns:p14="http://schemas.microsoft.com/office/powerpoint/2010/main" val="2703689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Two-point</a:t>
            </a:r>
            <a:r>
              <a:rPr lang="nb-NO" dirty="0"/>
              <a:t> </a:t>
            </a:r>
            <a:r>
              <a:rPr lang="nb-NO" dirty="0" err="1"/>
              <a:t>correlation</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6" name="Picture 5">
            <a:extLst>
              <a:ext uri="{FF2B5EF4-FFF2-40B4-BE49-F238E27FC236}">
                <a16:creationId xmlns:a16="http://schemas.microsoft.com/office/drawing/2014/main" id="{B51BE08E-FE12-A3A1-A04B-6CC45CAB3245}"/>
              </a:ext>
            </a:extLst>
          </p:cNvPr>
          <p:cNvPicPr>
            <a:picLocks noChangeAspect="1"/>
          </p:cNvPicPr>
          <p:nvPr/>
        </p:nvPicPr>
        <p:blipFill>
          <a:blip r:embed="rId2"/>
          <a:stretch>
            <a:fillRect/>
          </a:stretch>
        </p:blipFill>
        <p:spPr>
          <a:xfrm>
            <a:off x="623316" y="1161745"/>
            <a:ext cx="6408788" cy="2632287"/>
          </a:xfrm>
          <a:prstGeom prst="rect">
            <a:avLst/>
          </a:prstGeom>
        </p:spPr>
      </p:pic>
      <p:pic>
        <p:nvPicPr>
          <p:cNvPr id="10" name="Picture 9">
            <a:extLst>
              <a:ext uri="{FF2B5EF4-FFF2-40B4-BE49-F238E27FC236}">
                <a16:creationId xmlns:a16="http://schemas.microsoft.com/office/drawing/2014/main" id="{7ABD9DDE-55B2-EB5A-0F76-9A29E91C1631}"/>
              </a:ext>
            </a:extLst>
          </p:cNvPr>
          <p:cNvPicPr>
            <a:picLocks noChangeAspect="1"/>
          </p:cNvPicPr>
          <p:nvPr/>
        </p:nvPicPr>
        <p:blipFill>
          <a:blip r:embed="rId3"/>
          <a:stretch>
            <a:fillRect/>
          </a:stretch>
        </p:blipFill>
        <p:spPr>
          <a:xfrm>
            <a:off x="551384" y="4036837"/>
            <a:ext cx="3083818" cy="2238817"/>
          </a:xfrm>
          <a:prstGeom prst="rect">
            <a:avLst/>
          </a:prstGeom>
        </p:spPr>
      </p:pic>
      <p:pic>
        <p:nvPicPr>
          <p:cNvPr id="12" name="Picture 11">
            <a:extLst>
              <a:ext uri="{FF2B5EF4-FFF2-40B4-BE49-F238E27FC236}">
                <a16:creationId xmlns:a16="http://schemas.microsoft.com/office/drawing/2014/main" id="{4E6016FA-32D4-F434-D0A5-BE2B31A24DE9}"/>
              </a:ext>
            </a:extLst>
          </p:cNvPr>
          <p:cNvPicPr>
            <a:picLocks noChangeAspect="1"/>
          </p:cNvPicPr>
          <p:nvPr/>
        </p:nvPicPr>
        <p:blipFill>
          <a:blip r:embed="rId4"/>
          <a:stretch>
            <a:fillRect/>
          </a:stretch>
        </p:blipFill>
        <p:spPr>
          <a:xfrm>
            <a:off x="4079776" y="3954299"/>
            <a:ext cx="1959931" cy="2499037"/>
          </a:xfrm>
          <a:prstGeom prst="rect">
            <a:avLst/>
          </a:prstGeom>
        </p:spPr>
      </p:pic>
      <p:grpSp>
        <p:nvGrpSpPr>
          <p:cNvPr id="31" name="Group 30">
            <a:extLst>
              <a:ext uri="{FF2B5EF4-FFF2-40B4-BE49-F238E27FC236}">
                <a16:creationId xmlns:a16="http://schemas.microsoft.com/office/drawing/2014/main" id="{CE27EBAE-3C34-6201-21FE-0BCC8971B228}"/>
              </a:ext>
            </a:extLst>
          </p:cNvPr>
          <p:cNvGrpSpPr/>
          <p:nvPr/>
        </p:nvGrpSpPr>
        <p:grpSpPr>
          <a:xfrm>
            <a:off x="7309727" y="2780928"/>
            <a:ext cx="4114865" cy="3352209"/>
            <a:chOff x="7199408" y="2877740"/>
            <a:chExt cx="4114865" cy="335220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7C22CC-65B3-DEE1-F947-EDACDD9210FD}"/>
                    </a:ext>
                  </a:extLst>
                </p:cNvPr>
                <p:cNvSpPr txBox="1"/>
                <p:nvPr/>
              </p:nvSpPr>
              <p:spPr>
                <a:xfrm>
                  <a:off x="7752184" y="3233433"/>
                  <a:ext cx="3067956" cy="391133"/>
                </a:xfrm>
                <a:prstGeom prst="rect">
                  <a:avLst/>
                </a:prstGeom>
                <a:noFill/>
              </p:spPr>
              <p:txBody>
                <a:bodyPr wrap="none" lIns="0" tIns="0" rIns="0" bIns="0" rtlCol="0">
                  <a:spAutoFit/>
                </a:bodyPr>
                <a:lstStyle/>
                <a:p>
                  <a:r>
                    <a:rPr lang="nb-NO" dirty="0"/>
                    <a:t>2-point </a:t>
                  </a:r>
                  <a:r>
                    <a:rPr lang="nb-NO" dirty="0" err="1"/>
                    <a:t>correlation</a:t>
                  </a:r>
                  <a:r>
                    <a:rPr lang="nb-NO" dirty="0"/>
                    <a:t>:   </a:t>
                  </a:r>
                  <a14:m>
                    <m:oMath xmlns:m="http://schemas.openxmlformats.org/officeDocument/2006/math">
                      <m:r>
                        <m:rPr>
                          <m:sty m:val="p"/>
                        </m:rPr>
                        <a:rPr lang="nb-NO" b="0" i="0" smtClean="0">
                          <a:latin typeface="Cambria Math" panose="02040503050406030204" pitchFamily="18" charset="0"/>
                        </a:rPr>
                        <m:t>Γ</m:t>
                      </m:r>
                      <m:d>
                        <m:dPr>
                          <m:ctrlPr>
                            <a:rPr lang="nb-NO" b="0" i="1" smtClean="0">
                              <a:latin typeface="Cambria Math" panose="02040503050406030204" pitchFamily="18" charset="0"/>
                            </a:rPr>
                          </m:ctrlPr>
                        </m:dPr>
                        <m:e>
                          <m:r>
                            <a:rPr lang="nb-NO" b="0" i="1" smtClean="0">
                              <a:latin typeface="Cambria Math" panose="02040503050406030204" pitchFamily="18" charset="0"/>
                            </a:rPr>
                            <m:t>𝑟</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sSup>
                            <m:sSupPr>
                              <m:ctrlPr>
                                <a:rPr lang="nb-NO" b="0" i="1" smtClean="0">
                                  <a:latin typeface="Cambria Math" panose="02040503050406030204" pitchFamily="18" charset="0"/>
                                </a:rPr>
                              </m:ctrlPr>
                            </m:sSupPr>
                            <m:e>
                              <m:r>
                                <a:rPr lang="nb-NO" b="0" i="1" smtClean="0">
                                  <a:latin typeface="Cambria Math" panose="02040503050406030204" pitchFamily="18" charset="0"/>
                                </a:rPr>
                                <m:t>𝑟</m:t>
                              </m:r>
                            </m:e>
                            <m:sup>
                              <m:r>
                                <a:rPr lang="nb-NO" b="0" i="1" smtClean="0">
                                  <a:latin typeface="Cambria Math" panose="02040503050406030204" pitchFamily="18" charset="0"/>
                                </a:rPr>
                                <m:t>𝑎</m:t>
                              </m:r>
                            </m:sup>
                          </m:sSup>
                        </m:den>
                      </m:f>
                    </m:oMath>
                  </a14:m>
                  <a:r>
                    <a:rPr lang="nb-NO" dirty="0"/>
                    <a:t> </a:t>
                  </a:r>
                </a:p>
              </p:txBody>
            </p:sp>
          </mc:Choice>
          <mc:Fallback xmlns="">
            <p:sp>
              <p:nvSpPr>
                <p:cNvPr id="13" name="TextBox 12">
                  <a:extLst>
                    <a:ext uri="{FF2B5EF4-FFF2-40B4-BE49-F238E27FC236}">
                      <a16:creationId xmlns:a16="http://schemas.microsoft.com/office/drawing/2014/main" id="{D57C22CC-65B3-DEE1-F947-EDACDD9210FD}"/>
                    </a:ext>
                  </a:extLst>
                </p:cNvPr>
                <p:cNvSpPr txBox="1">
                  <a:spLocks noRot="1" noChangeAspect="1" noMove="1" noResize="1" noEditPoints="1" noAdjustHandles="1" noChangeArrowheads="1" noChangeShapeType="1" noTextEdit="1"/>
                </p:cNvSpPr>
                <p:nvPr/>
              </p:nvSpPr>
              <p:spPr>
                <a:xfrm>
                  <a:off x="7752184" y="3233433"/>
                  <a:ext cx="3067956" cy="391133"/>
                </a:xfrm>
                <a:prstGeom prst="rect">
                  <a:avLst/>
                </a:prstGeom>
                <a:blipFill>
                  <a:blip r:embed="rId5"/>
                  <a:stretch>
                    <a:fillRect l="-4771" t="-6250" b="-2031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920478-8AB9-A0FF-7108-5779F085B8C4}"/>
                    </a:ext>
                  </a:extLst>
                </p:cNvPr>
                <p:cNvSpPr txBox="1"/>
                <p:nvPr/>
              </p:nvSpPr>
              <p:spPr>
                <a:xfrm>
                  <a:off x="7746315" y="3843058"/>
                  <a:ext cx="2739917" cy="327462"/>
                </a:xfrm>
                <a:prstGeom prst="rect">
                  <a:avLst/>
                </a:prstGeom>
                <a:noFill/>
              </p:spPr>
              <p:txBody>
                <a:bodyPr wrap="none" lIns="0" tIns="0" rIns="0" bIns="0" rtlCol="0">
                  <a:spAutoFit/>
                </a:bodyPr>
                <a:lstStyle/>
                <a:p>
                  <a:r>
                    <a:rPr lang="nb-NO" b="0" dirty="0"/>
                    <a:t>Co-</a:t>
                  </a:r>
                  <a:r>
                    <a:rPr lang="nb-NO" b="0" dirty="0" err="1"/>
                    <a:t>variance</a:t>
                  </a:r>
                  <a:r>
                    <a:rPr lang="nb-NO" b="0" dirty="0"/>
                    <a:t>:   </a:t>
                  </a:r>
                  <a14:m>
                    <m:oMath xmlns:m="http://schemas.openxmlformats.org/officeDocument/2006/math">
                      <m:sSub>
                        <m:sSubPr>
                          <m:ctrlPr>
                            <a:rPr lang="nb-NO" b="0" i="1" smtClean="0">
                              <a:latin typeface="Cambria Math" panose="02040503050406030204" pitchFamily="18" charset="0"/>
                            </a:rPr>
                          </m:ctrlPr>
                        </m:sSubPr>
                        <m:e>
                          <m:r>
                            <a:rPr lang="nb-NO" b="1" i="0" smtClean="0">
                              <a:latin typeface="Cambria Math" panose="02040503050406030204" pitchFamily="18" charset="0"/>
                            </a:rPr>
                            <m:t>𝚺</m:t>
                          </m:r>
                        </m:e>
                        <m:sub>
                          <m:r>
                            <a:rPr lang="nb-NO" b="0" i="1" smtClean="0">
                              <a:latin typeface="Cambria Math" panose="02040503050406030204" pitchFamily="18" charset="0"/>
                            </a:rPr>
                            <m:t>𝜙</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𝜎</m:t>
                          </m:r>
                        </m:e>
                        <m:sub>
                          <m:r>
                            <a:rPr lang="nb-NO" b="0" i="1" smtClean="0">
                              <a:latin typeface="Cambria Math" panose="02040503050406030204" pitchFamily="18" charset="0"/>
                            </a:rPr>
                            <m:t>𝜙</m:t>
                          </m:r>
                        </m:sub>
                        <m:sup>
                          <m:r>
                            <a:rPr lang="nb-NO" b="0" i="1" smtClean="0">
                              <a:latin typeface="Cambria Math" panose="02040503050406030204" pitchFamily="18" charset="0"/>
                            </a:rPr>
                            <m:t>2</m:t>
                          </m:r>
                        </m:sup>
                      </m:sSubSup>
                      <m:r>
                        <m:rPr>
                          <m:sty m:val="p"/>
                        </m:rPr>
                        <a:rPr lang="nb-NO" b="0" i="0" smtClean="0">
                          <a:latin typeface="Cambria Math" panose="02040503050406030204" pitchFamily="18" charset="0"/>
                        </a:rPr>
                        <m:t>Γ</m:t>
                      </m:r>
                      <m:d>
                        <m:dPr>
                          <m:ctrlPr>
                            <a:rPr lang="nb-NO" b="0" i="1" smtClean="0">
                              <a:latin typeface="Cambria Math" panose="02040503050406030204" pitchFamily="18" charset="0"/>
                            </a:rPr>
                          </m:ctrlPr>
                        </m:dPr>
                        <m:e>
                          <m:r>
                            <a:rPr lang="nb-NO" b="0" i="1" smtClean="0">
                              <a:latin typeface="Cambria Math" panose="02040503050406030204" pitchFamily="18" charset="0"/>
                            </a:rPr>
                            <m:t>𝑟</m:t>
                          </m:r>
                        </m:e>
                      </m:d>
                    </m:oMath>
                  </a14:m>
                  <a:endParaRPr lang="nb-NO" dirty="0"/>
                </a:p>
              </p:txBody>
            </p:sp>
          </mc:Choice>
          <mc:Fallback xmlns="">
            <p:sp>
              <p:nvSpPr>
                <p:cNvPr id="14" name="TextBox 13">
                  <a:extLst>
                    <a:ext uri="{FF2B5EF4-FFF2-40B4-BE49-F238E27FC236}">
                      <a16:creationId xmlns:a16="http://schemas.microsoft.com/office/drawing/2014/main" id="{30920478-8AB9-A0FF-7108-5779F085B8C4}"/>
                    </a:ext>
                  </a:extLst>
                </p:cNvPr>
                <p:cNvSpPr txBox="1">
                  <a:spLocks noRot="1" noChangeAspect="1" noMove="1" noResize="1" noEditPoints="1" noAdjustHandles="1" noChangeArrowheads="1" noChangeShapeType="1" noTextEdit="1"/>
                </p:cNvSpPr>
                <p:nvPr/>
              </p:nvSpPr>
              <p:spPr>
                <a:xfrm>
                  <a:off x="7746315" y="3843058"/>
                  <a:ext cx="2739917" cy="327462"/>
                </a:xfrm>
                <a:prstGeom prst="rect">
                  <a:avLst/>
                </a:prstGeom>
                <a:blipFill>
                  <a:blip r:embed="rId6"/>
                  <a:stretch>
                    <a:fillRect l="-5345" t="-20755" b="-3207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2719E6-B983-F8A4-B114-A74ACBCE40A7}"/>
                    </a:ext>
                  </a:extLst>
                </p:cNvPr>
                <p:cNvSpPr txBox="1"/>
                <p:nvPr/>
              </p:nvSpPr>
              <p:spPr>
                <a:xfrm>
                  <a:off x="7746315" y="4236341"/>
                  <a:ext cx="3262624" cy="432683"/>
                </a:xfrm>
                <a:prstGeom prst="rect">
                  <a:avLst/>
                </a:prstGeom>
                <a:noFill/>
              </p:spPr>
              <p:txBody>
                <a:bodyPr wrap="none" lIns="0" tIns="0" rIns="0" bIns="0" rtlCol="0">
                  <a:spAutoFit/>
                </a:bodyPr>
                <a:lstStyle/>
                <a:p>
                  <a:r>
                    <a:rPr lang="nb-NO" dirty="0" err="1"/>
                    <a:t>p</a:t>
                  </a:r>
                  <a:r>
                    <a:rPr lang="nb-NO" b="0" dirty="0" err="1"/>
                    <a:t>df</a:t>
                  </a:r>
                  <a:r>
                    <a:rPr lang="nb-NO" b="0" dirty="0"/>
                    <a:t>:   </a:t>
                  </a:r>
                  <a14:m>
                    <m:oMath xmlns:m="http://schemas.openxmlformats.org/officeDocument/2006/math">
                      <m:r>
                        <a:rPr lang="nb-NO" b="0" i="1" smtClean="0">
                          <a:latin typeface="Cambria Math" panose="02040503050406030204" pitchFamily="18" charset="0"/>
                        </a:rPr>
                        <m:t>𝑝</m:t>
                      </m:r>
                      <m:d>
                        <m:dPr>
                          <m:ctrlPr>
                            <a:rPr lang="nb-NO" b="0" i="1" smtClean="0">
                              <a:latin typeface="Cambria Math" panose="02040503050406030204" pitchFamily="18" charset="0"/>
                            </a:rPr>
                          </m:ctrlPr>
                        </m:dPr>
                        <m:e>
                          <m:r>
                            <a:rPr lang="nb-NO" b="1" i="0" smtClean="0">
                              <a:latin typeface="Cambria Math" panose="02040503050406030204" pitchFamily="18" charset="0"/>
                            </a:rPr>
                            <m:t>𝛟</m:t>
                          </m:r>
                        </m:e>
                      </m:d>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sSup>
                            <m:sSupPr>
                              <m:ctrlPr>
                                <a:rPr lang="nb-NO" b="0" i="1" smtClean="0">
                                  <a:latin typeface="Cambria Math" panose="02040503050406030204" pitchFamily="18" charset="0"/>
                                </a:rPr>
                              </m:ctrlPr>
                            </m:sSupPr>
                            <m:e>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2</m:t>
                                  </m:r>
                                </m:den>
                              </m:f>
                              <m:d>
                                <m:dPr>
                                  <m:begChr m:val="["/>
                                  <m:endChr m:val="]"/>
                                  <m:ctrlPr>
                                    <a:rPr lang="nb-NO" b="0" i="1" smtClean="0">
                                      <a:latin typeface="Cambria Math" panose="02040503050406030204" pitchFamily="18" charset="0"/>
                                    </a:rPr>
                                  </m:ctrlPr>
                                </m:dPr>
                                <m:e>
                                  <m:r>
                                    <a:rPr lang="nb-NO" b="1">
                                      <a:latin typeface="Cambria Math" panose="02040503050406030204" pitchFamily="18" charset="0"/>
                                    </a:rPr>
                                    <m:t>𝛟</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1" i="0" smtClean="0">
                                          <a:latin typeface="Cambria Math" panose="02040503050406030204" pitchFamily="18" charset="0"/>
                                        </a:rPr>
                                        <m:t>𝛍</m:t>
                                      </m:r>
                                    </m:e>
                                    <m:sub>
                                      <m:r>
                                        <a:rPr lang="nb-NO" b="0" i="1" smtClean="0">
                                          <a:latin typeface="Cambria Math" panose="02040503050406030204" pitchFamily="18" charset="0"/>
                                        </a:rPr>
                                        <m:t>𝜙</m:t>
                                      </m:r>
                                    </m:sub>
                                  </m:sSub>
                                </m:e>
                              </m:d>
                            </m:e>
                            <m:sup>
                              <m:r>
                                <a:rPr lang="nb-NO" b="0" i="1" smtClean="0">
                                  <a:latin typeface="Cambria Math" panose="02040503050406030204" pitchFamily="18" charset="0"/>
                                </a:rPr>
                                <m:t>𝑇</m:t>
                              </m:r>
                            </m:sup>
                          </m:sSup>
                          <m:sSubSup>
                            <m:sSubSupPr>
                              <m:ctrlPr>
                                <a:rPr lang="nb-NO" b="0" i="1" smtClean="0">
                                  <a:latin typeface="Cambria Math" panose="02040503050406030204" pitchFamily="18" charset="0"/>
                                </a:rPr>
                              </m:ctrlPr>
                            </m:sSubSupPr>
                            <m:e>
                              <m:r>
                                <a:rPr lang="nb-NO" b="1" i="0">
                                  <a:latin typeface="Cambria Math" panose="02040503050406030204" pitchFamily="18" charset="0"/>
                                </a:rPr>
                                <m:t>𝚺</m:t>
                              </m:r>
                            </m:e>
                            <m:sub>
                              <m:r>
                                <a:rPr lang="nb-NO" i="1">
                                  <a:latin typeface="Cambria Math" panose="02040503050406030204" pitchFamily="18" charset="0"/>
                                </a:rPr>
                                <m:t>𝜙</m:t>
                              </m:r>
                            </m:sub>
                            <m:sup>
                              <m:r>
                                <a:rPr lang="nb-NO" b="0" i="1" smtClean="0">
                                  <a:latin typeface="Cambria Math" panose="02040503050406030204" pitchFamily="18" charset="0"/>
                                </a:rPr>
                                <m:t>−1</m:t>
                              </m:r>
                            </m:sup>
                          </m:sSubSup>
                          <m:d>
                            <m:dPr>
                              <m:begChr m:val="["/>
                              <m:endChr m:val="]"/>
                              <m:ctrlPr>
                                <a:rPr lang="nb-NO" i="1">
                                  <a:latin typeface="Cambria Math" panose="02040503050406030204" pitchFamily="18" charset="0"/>
                                </a:rPr>
                              </m:ctrlPr>
                            </m:dPr>
                            <m:e>
                              <m:r>
                                <a:rPr lang="nb-NO" b="1">
                                  <a:latin typeface="Cambria Math" panose="02040503050406030204" pitchFamily="18" charset="0"/>
                                </a:rPr>
                                <m:t>𝛟</m:t>
                              </m:r>
                              <m:r>
                                <a:rPr lang="nb-NO" i="1">
                                  <a:latin typeface="Cambria Math" panose="02040503050406030204" pitchFamily="18" charset="0"/>
                                </a:rPr>
                                <m:t>−</m:t>
                              </m:r>
                              <m:sSub>
                                <m:sSubPr>
                                  <m:ctrlPr>
                                    <a:rPr lang="nb-NO" i="1">
                                      <a:latin typeface="Cambria Math" panose="02040503050406030204" pitchFamily="18" charset="0"/>
                                    </a:rPr>
                                  </m:ctrlPr>
                                </m:sSubPr>
                                <m:e>
                                  <m:r>
                                    <a:rPr lang="nb-NO" b="1" i="0">
                                      <a:latin typeface="Cambria Math" panose="02040503050406030204" pitchFamily="18" charset="0"/>
                                    </a:rPr>
                                    <m:t>𝛍</m:t>
                                  </m:r>
                                </m:e>
                                <m:sub>
                                  <m:r>
                                    <a:rPr lang="nb-NO" i="1">
                                      <a:latin typeface="Cambria Math" panose="02040503050406030204" pitchFamily="18" charset="0"/>
                                    </a:rPr>
                                    <m:t>𝜙</m:t>
                                  </m:r>
                                </m:sub>
                              </m:sSub>
                            </m:e>
                          </m:d>
                        </m:sup>
                      </m:sSup>
                    </m:oMath>
                  </a14:m>
                  <a:endParaRPr lang="nb-NO" dirty="0"/>
                </a:p>
              </p:txBody>
            </p:sp>
          </mc:Choice>
          <mc:Fallback xmlns="">
            <p:sp>
              <p:nvSpPr>
                <p:cNvPr id="16" name="TextBox 15">
                  <a:extLst>
                    <a:ext uri="{FF2B5EF4-FFF2-40B4-BE49-F238E27FC236}">
                      <a16:creationId xmlns:a16="http://schemas.microsoft.com/office/drawing/2014/main" id="{3F2719E6-B983-F8A4-B114-A74ACBCE40A7}"/>
                    </a:ext>
                  </a:extLst>
                </p:cNvPr>
                <p:cNvSpPr txBox="1">
                  <a:spLocks noRot="1" noChangeAspect="1" noMove="1" noResize="1" noEditPoints="1" noAdjustHandles="1" noChangeArrowheads="1" noChangeShapeType="1" noTextEdit="1"/>
                </p:cNvSpPr>
                <p:nvPr/>
              </p:nvSpPr>
              <p:spPr>
                <a:xfrm>
                  <a:off x="7746315" y="4236341"/>
                  <a:ext cx="3262624" cy="432683"/>
                </a:xfrm>
                <a:prstGeom prst="rect">
                  <a:avLst/>
                </a:prstGeom>
                <a:blipFill>
                  <a:blip r:embed="rId7"/>
                  <a:stretch>
                    <a:fillRect l="-4486" b="-3239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970E79-6E22-84D5-946A-C6CE77F10550}"/>
                    </a:ext>
                  </a:extLst>
                </p:cNvPr>
                <p:cNvSpPr txBox="1"/>
                <p:nvPr/>
              </p:nvSpPr>
              <p:spPr>
                <a:xfrm>
                  <a:off x="8006802" y="5952950"/>
                  <a:ext cx="2218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ln</m:t>
                            </m:r>
                          </m:fName>
                          <m:e>
                            <m:r>
                              <a:rPr lang="nb-NO" b="0" i="1" smtClean="0">
                                <a:latin typeface="Cambria Math" panose="02040503050406030204" pitchFamily="18" charset="0"/>
                              </a:rPr>
                              <m:t>𝑘</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1" i="0" smtClean="0">
                                        <a:latin typeface="Cambria Math" panose="02040503050406030204" pitchFamily="18" charset="0"/>
                                      </a:rPr>
                                      <m:t>𝐱</m:t>
                                    </m:r>
                                  </m:e>
                                  <m:sub>
                                    <m:r>
                                      <a:rPr lang="nb-NO" b="0" i="1" smtClean="0">
                                        <a:latin typeface="Cambria Math" panose="02040503050406030204" pitchFamily="18" charset="0"/>
                                      </a:rPr>
                                      <m:t>𝑖</m:t>
                                    </m:r>
                                  </m:sub>
                                </m:sSub>
                              </m:e>
                            </m:d>
                            <m:r>
                              <a:rPr lang="nb-NO" b="0" i="1" smtClean="0">
                                <a:latin typeface="Cambria Math" panose="02040503050406030204" pitchFamily="18" charset="0"/>
                              </a:rPr>
                              <m:t>=</m:t>
                            </m:r>
                            <m:r>
                              <a:rPr lang="nb-NO" b="0" i="1" smtClean="0">
                                <a:latin typeface="Cambria Math" panose="02040503050406030204" pitchFamily="18" charset="0"/>
                              </a:rPr>
                              <m:t>𝛼𝜙</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1" i="0" smtClean="0">
                                        <a:latin typeface="Cambria Math" panose="02040503050406030204" pitchFamily="18" charset="0"/>
                                      </a:rPr>
                                      <m:t>𝐱</m:t>
                                    </m:r>
                                  </m:e>
                                  <m:sub>
                                    <m:r>
                                      <a:rPr lang="nb-NO" b="0" i="1" smtClean="0">
                                        <a:latin typeface="Cambria Math" panose="02040503050406030204" pitchFamily="18" charset="0"/>
                                      </a:rPr>
                                      <m:t>𝑖</m:t>
                                    </m:r>
                                  </m:sub>
                                </m:sSub>
                              </m:e>
                            </m:d>
                            <m:r>
                              <a:rPr lang="nb-NO" b="0" i="1" smtClean="0">
                                <a:latin typeface="Cambria Math" panose="02040503050406030204" pitchFamily="18" charset="0"/>
                              </a:rPr>
                              <m:t>+</m:t>
                            </m:r>
                            <m:r>
                              <a:rPr lang="nb-NO" b="0" i="1" smtClean="0">
                                <a:latin typeface="Cambria Math" panose="02040503050406030204" pitchFamily="18" charset="0"/>
                              </a:rPr>
                              <m:t>𝛽</m:t>
                            </m:r>
                          </m:e>
                        </m:func>
                      </m:oMath>
                    </m:oMathPara>
                  </a14:m>
                  <a:endParaRPr lang="nb-NO" dirty="0"/>
                </a:p>
              </p:txBody>
            </p:sp>
          </mc:Choice>
          <mc:Fallback xmlns="">
            <p:sp>
              <p:nvSpPr>
                <p:cNvPr id="17" name="TextBox 16">
                  <a:extLst>
                    <a:ext uri="{FF2B5EF4-FFF2-40B4-BE49-F238E27FC236}">
                      <a16:creationId xmlns:a16="http://schemas.microsoft.com/office/drawing/2014/main" id="{26970E79-6E22-84D5-946A-C6CE77F10550}"/>
                    </a:ext>
                  </a:extLst>
                </p:cNvPr>
                <p:cNvSpPr txBox="1">
                  <a:spLocks noRot="1" noChangeAspect="1" noMove="1" noResize="1" noEditPoints="1" noAdjustHandles="1" noChangeArrowheads="1" noChangeShapeType="1" noTextEdit="1"/>
                </p:cNvSpPr>
                <p:nvPr/>
              </p:nvSpPr>
              <p:spPr>
                <a:xfrm>
                  <a:off x="8006802" y="5952950"/>
                  <a:ext cx="2218941" cy="276999"/>
                </a:xfrm>
                <a:prstGeom prst="rect">
                  <a:avLst/>
                </a:prstGeom>
                <a:blipFill>
                  <a:blip r:embed="rId8"/>
                  <a:stretch>
                    <a:fillRect l="-2473" t="-2222" r="-3297" b="-3777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79662A-4569-69B6-0BFB-7646D6686A44}"/>
                    </a:ext>
                  </a:extLst>
                </p:cNvPr>
                <p:cNvSpPr txBox="1"/>
                <p:nvPr/>
              </p:nvSpPr>
              <p:spPr>
                <a:xfrm>
                  <a:off x="8423545" y="4935871"/>
                  <a:ext cx="2890728"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b="1" i="0" smtClean="0">
                            <a:latin typeface="Cambria Math" panose="02040503050406030204" pitchFamily="18" charset="0"/>
                          </a:rPr>
                          <m:t>𝛟</m:t>
                        </m:r>
                        <m:r>
                          <a:rPr lang="nb-NO" b="1" i="0" smtClean="0">
                            <a:latin typeface="Cambria Math" panose="02040503050406030204" pitchFamily="18" charset="0"/>
                          </a:rPr>
                          <m:t>=</m:t>
                        </m:r>
                        <m:sSup>
                          <m:sSupPr>
                            <m:ctrlPr>
                              <a:rPr lang="nb-NO" b="1" i="1" smtClean="0">
                                <a:latin typeface="Cambria Math" panose="02040503050406030204" pitchFamily="18" charset="0"/>
                              </a:rPr>
                            </m:ctrlPr>
                          </m:sSupPr>
                          <m:e>
                            <m:d>
                              <m:dPr>
                                <m:begChr m:val="["/>
                                <m:endChr m:val="]"/>
                                <m:ctrlPr>
                                  <a:rPr lang="nb-NO" b="1" i="1" smtClean="0">
                                    <a:latin typeface="Cambria Math" panose="02040503050406030204" pitchFamily="18" charset="0"/>
                                  </a:rPr>
                                </m:ctrlPr>
                              </m:dPr>
                              <m:e>
                                <m:m>
                                  <m:mPr>
                                    <m:mcs>
                                      <m:mc>
                                        <m:mcPr>
                                          <m:count m:val="3"/>
                                          <m:mcJc m:val="center"/>
                                        </m:mcPr>
                                      </m:mc>
                                    </m:mcs>
                                    <m:ctrlPr>
                                      <a:rPr lang="nb-NO" b="1" i="1" smtClean="0">
                                        <a:latin typeface="Cambria Math" panose="02040503050406030204" pitchFamily="18" charset="0"/>
                                      </a:rPr>
                                    </m:ctrlPr>
                                  </m:mPr>
                                  <m:mr>
                                    <m:e>
                                      <m:r>
                                        <a:rPr lang="nb-NO" i="1">
                                          <a:latin typeface="Cambria Math" panose="02040503050406030204" pitchFamily="18" charset="0"/>
                                        </a:rPr>
                                        <m:t>𝜙</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1">
                                                  <a:latin typeface="Cambria Math" panose="02040503050406030204" pitchFamily="18" charset="0"/>
                                                </a:rPr>
                                                <m:t>𝐱</m:t>
                                              </m:r>
                                            </m:e>
                                            <m:sub>
                                              <m:r>
                                                <a:rPr lang="nb-NO" i="1">
                                                  <a:latin typeface="Cambria Math" panose="02040503050406030204" pitchFamily="18" charset="0"/>
                                                </a:rPr>
                                                <m:t>1</m:t>
                                              </m:r>
                                            </m:sub>
                                          </m:sSub>
                                        </m:e>
                                      </m:d>
                                    </m:e>
                                    <m:e>
                                      <m:r>
                                        <a:rPr lang="nb-NO" b="1" i="1" smtClean="0">
                                          <a:latin typeface="Cambria Math" panose="02040503050406030204" pitchFamily="18" charset="0"/>
                                        </a:rPr>
                                        <m:t>…</m:t>
                                      </m:r>
                                    </m:e>
                                    <m:e>
                                      <m:r>
                                        <a:rPr lang="nb-NO" i="1">
                                          <a:latin typeface="Cambria Math" panose="02040503050406030204" pitchFamily="18" charset="0"/>
                                        </a:rPr>
                                        <m:t>𝜙</m:t>
                                      </m:r>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b="1">
                                                  <a:latin typeface="Cambria Math" panose="02040503050406030204" pitchFamily="18" charset="0"/>
                                                </a:rPr>
                                                <m:t>𝐱</m:t>
                                              </m:r>
                                            </m:e>
                                            <m:sub>
                                              <m:r>
                                                <a:rPr lang="nb-NO" i="1">
                                                  <a:latin typeface="Cambria Math" panose="02040503050406030204" pitchFamily="18" charset="0"/>
                                                </a:rPr>
                                                <m:t>𝑛</m:t>
                                              </m:r>
                                            </m:sub>
                                          </m:sSub>
                                        </m:e>
                                      </m:d>
                                    </m:e>
                                  </m:mr>
                                </m:m>
                              </m:e>
                            </m:d>
                          </m:e>
                          <m:sup>
                            <m:r>
                              <a:rPr lang="nb-NO" b="1" i="1" smtClean="0">
                                <a:latin typeface="Cambria Math" panose="02040503050406030204" pitchFamily="18" charset="0"/>
                              </a:rPr>
                              <m:t> </m:t>
                            </m:r>
                            <m:r>
                              <a:rPr lang="nb-NO" b="1" i="1" smtClean="0">
                                <a:latin typeface="Cambria Math" panose="02040503050406030204" pitchFamily="18" charset="0"/>
                              </a:rPr>
                              <m:t>𝑻</m:t>
                            </m:r>
                          </m:sup>
                        </m:sSup>
                      </m:oMath>
                    </m:oMathPara>
                  </a14:m>
                  <a:endParaRPr lang="nb-NO" dirty="0"/>
                </a:p>
              </p:txBody>
            </p:sp>
          </mc:Choice>
          <mc:Fallback xmlns="">
            <p:sp>
              <p:nvSpPr>
                <p:cNvPr id="19" name="TextBox 18">
                  <a:extLst>
                    <a:ext uri="{FF2B5EF4-FFF2-40B4-BE49-F238E27FC236}">
                      <a16:creationId xmlns:a16="http://schemas.microsoft.com/office/drawing/2014/main" id="{1179662A-4569-69B6-0BFB-7646D6686A44}"/>
                    </a:ext>
                  </a:extLst>
                </p:cNvPr>
                <p:cNvSpPr txBox="1">
                  <a:spLocks noRot="1" noChangeAspect="1" noMove="1" noResize="1" noEditPoints="1" noAdjustHandles="1" noChangeArrowheads="1" noChangeShapeType="1" noTextEdit="1"/>
                </p:cNvSpPr>
                <p:nvPr/>
              </p:nvSpPr>
              <p:spPr>
                <a:xfrm>
                  <a:off x="8423545" y="4935871"/>
                  <a:ext cx="2890728" cy="374270"/>
                </a:xfrm>
                <a:prstGeom prst="rect">
                  <a:avLst/>
                </a:prstGeom>
                <a:blipFill>
                  <a:blip r:embed="rId9"/>
                  <a:stretch>
                    <a:fillRect b="-14754"/>
                  </a:stretch>
                </a:blipFill>
              </p:spPr>
              <p:txBody>
                <a:bodyPr/>
                <a:lstStyle/>
                <a:p>
                  <a:r>
                    <a:rPr lang="nb-NO">
                      <a:noFill/>
                    </a:rPr>
                    <a:t> </a:t>
                  </a:r>
                </a:p>
              </p:txBody>
            </p:sp>
          </mc:Fallback>
        </mc:AlternateContent>
        <p:sp>
          <p:nvSpPr>
            <p:cNvPr id="20" name="TextBox 19">
              <a:extLst>
                <a:ext uri="{FF2B5EF4-FFF2-40B4-BE49-F238E27FC236}">
                  <a16:creationId xmlns:a16="http://schemas.microsoft.com/office/drawing/2014/main" id="{B5D1BB3A-C212-4AE8-7827-EF5021C28624}"/>
                </a:ext>
              </a:extLst>
            </p:cNvPr>
            <p:cNvSpPr txBox="1"/>
            <p:nvPr/>
          </p:nvSpPr>
          <p:spPr>
            <a:xfrm>
              <a:off x="7199409" y="2877740"/>
              <a:ext cx="1039067" cy="369332"/>
            </a:xfrm>
            <a:prstGeom prst="rect">
              <a:avLst/>
            </a:prstGeom>
            <a:noFill/>
          </p:spPr>
          <p:txBody>
            <a:bodyPr wrap="none" rtlCol="0">
              <a:spAutoFit/>
            </a:bodyPr>
            <a:lstStyle/>
            <a:p>
              <a:r>
                <a:rPr lang="nb-NO" dirty="0" err="1"/>
                <a:t>Porosity</a:t>
              </a:r>
              <a:r>
                <a:rPr lang="nb-NO" dirty="0"/>
                <a:t>:</a:t>
              </a:r>
            </a:p>
          </p:txBody>
        </p:sp>
        <p:sp>
          <p:nvSpPr>
            <p:cNvPr id="21" name="TextBox 20">
              <a:extLst>
                <a:ext uri="{FF2B5EF4-FFF2-40B4-BE49-F238E27FC236}">
                  <a16:creationId xmlns:a16="http://schemas.microsoft.com/office/drawing/2014/main" id="{D629E0C7-1BDC-854A-849D-CEEFB9EC759D}"/>
                </a:ext>
              </a:extLst>
            </p:cNvPr>
            <p:cNvSpPr txBox="1"/>
            <p:nvPr/>
          </p:nvSpPr>
          <p:spPr>
            <a:xfrm>
              <a:off x="7199408" y="5460736"/>
              <a:ext cx="1468672" cy="369332"/>
            </a:xfrm>
            <a:prstGeom prst="rect">
              <a:avLst/>
            </a:prstGeom>
            <a:noFill/>
          </p:spPr>
          <p:txBody>
            <a:bodyPr wrap="none" rtlCol="0">
              <a:spAutoFit/>
            </a:bodyPr>
            <a:lstStyle/>
            <a:p>
              <a:r>
                <a:rPr lang="nb-NO" dirty="0" err="1"/>
                <a:t>Permeability</a:t>
              </a:r>
              <a:r>
                <a:rPr lang="nb-NO" dirty="0"/>
                <a:t>:</a:t>
              </a:r>
            </a:p>
          </p:txBody>
        </p:sp>
      </p:grpSp>
      <p:grpSp>
        <p:nvGrpSpPr>
          <p:cNvPr id="24" name="Group 23">
            <a:extLst>
              <a:ext uri="{FF2B5EF4-FFF2-40B4-BE49-F238E27FC236}">
                <a16:creationId xmlns:a16="http://schemas.microsoft.com/office/drawing/2014/main" id="{0BB71641-5753-E9A5-FFDA-8D3649701EC4}"/>
              </a:ext>
            </a:extLst>
          </p:cNvPr>
          <p:cNvGrpSpPr/>
          <p:nvPr/>
        </p:nvGrpSpPr>
        <p:grpSpPr>
          <a:xfrm>
            <a:off x="6868986" y="620688"/>
            <a:ext cx="2467374" cy="1822061"/>
            <a:chOff x="3863752" y="1700808"/>
            <a:chExt cx="4680520" cy="3456384"/>
          </a:xfrm>
        </p:grpSpPr>
        <p:pic>
          <p:nvPicPr>
            <p:cNvPr id="25" name="Picture 24" descr="A graph with blue dots&#10;&#10;Description automatically generated">
              <a:extLst>
                <a:ext uri="{FF2B5EF4-FFF2-40B4-BE49-F238E27FC236}">
                  <a16:creationId xmlns:a16="http://schemas.microsoft.com/office/drawing/2014/main" id="{B58F2F45-B4F9-EDD8-702C-E5D9275EAD12}"/>
                </a:ext>
              </a:extLst>
            </p:cNvPr>
            <p:cNvPicPr>
              <a:picLocks noChangeAspect="1"/>
            </p:cNvPicPr>
            <p:nvPr/>
          </p:nvPicPr>
          <p:blipFill rotWithShape="1">
            <a:blip r:embed="rId10">
              <a:extLst>
                <a:ext uri="{28A0092B-C50C-407E-A947-70E740481C1C}">
                  <a14:useLocalDpi xmlns:a14="http://schemas.microsoft.com/office/drawing/2010/main" val="0"/>
                </a:ext>
              </a:extLst>
            </a:blip>
            <a:srcRect l="11856" t="10625" r="8165" b="10625"/>
            <a:stretch/>
          </p:blipFill>
          <p:spPr>
            <a:xfrm>
              <a:off x="3863752" y="1700808"/>
              <a:ext cx="4680520" cy="3456384"/>
            </a:xfrm>
            <a:prstGeom prst="rect">
              <a:avLst/>
            </a:prstGeom>
          </p:spPr>
        </p:pic>
        <p:grpSp>
          <p:nvGrpSpPr>
            <p:cNvPr id="26" name="Group 25">
              <a:extLst>
                <a:ext uri="{FF2B5EF4-FFF2-40B4-BE49-F238E27FC236}">
                  <a16:creationId xmlns:a16="http://schemas.microsoft.com/office/drawing/2014/main" id="{F6AC7EB1-EDDF-73E2-7499-692FF29FB7AE}"/>
                </a:ext>
              </a:extLst>
            </p:cNvPr>
            <p:cNvGrpSpPr/>
            <p:nvPr/>
          </p:nvGrpSpPr>
          <p:grpSpPr>
            <a:xfrm>
              <a:off x="4943872" y="2420887"/>
              <a:ext cx="2042466" cy="2016224"/>
              <a:chOff x="9336360" y="1844824"/>
              <a:chExt cx="2042466" cy="2016224"/>
            </a:xfrm>
          </p:grpSpPr>
          <p:sp>
            <p:nvSpPr>
              <p:cNvPr id="27" name="Oval 26">
                <a:extLst>
                  <a:ext uri="{FF2B5EF4-FFF2-40B4-BE49-F238E27FC236}">
                    <a16:creationId xmlns:a16="http://schemas.microsoft.com/office/drawing/2014/main" id="{15607746-1FD3-E36D-9627-4A8F47E29D1B}"/>
                  </a:ext>
                </a:extLst>
              </p:cNvPr>
              <p:cNvSpPr/>
              <p:nvPr/>
            </p:nvSpPr>
            <p:spPr>
              <a:xfrm>
                <a:off x="9336360" y="1844824"/>
                <a:ext cx="2042466" cy="2016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F5C99593-6FC6-1EA4-BCAE-74B08BB2E01F}"/>
                  </a:ext>
                </a:extLst>
              </p:cNvPr>
              <p:cNvSpPr/>
              <p:nvPr/>
            </p:nvSpPr>
            <p:spPr>
              <a:xfrm>
                <a:off x="9480376" y="1998568"/>
                <a:ext cx="1750685" cy="1728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91016802-59F0-8A27-787B-F67E038C9C07}"/>
                  </a:ext>
                </a:extLst>
              </p:cNvPr>
              <p:cNvSpPr txBox="1">
                <a:spLocks/>
              </p:cNvSpPr>
              <p:nvPr/>
            </p:nvSpPr>
            <p:spPr>
              <a:xfrm>
                <a:off x="9414676" y="1079920"/>
                <a:ext cx="2729996" cy="908920"/>
              </a:xfrm>
              <a:prstGeom prst="rect">
                <a:avLst/>
              </a:prstGeom>
            </p:spPr>
            <p:txBody>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t>Count </a:t>
                </a:r>
                <a:r>
                  <a:rPr lang="nb-NO" dirty="0" err="1"/>
                  <a:t>events</a:t>
                </a:r>
                <a:r>
                  <a:rPr lang="nb-NO" dirty="0"/>
                  <a:t> </a:t>
                </a:r>
                <a:r>
                  <a:rPr lang="nb-NO" dirty="0" err="1"/>
                  <a:t>between</a:t>
                </a:r>
                <a:r>
                  <a:rPr lang="nb-NO" dirty="0"/>
                  <a:t> </a:t>
                </a:r>
                <a14:m>
                  <m:oMath xmlns:m="http://schemas.openxmlformats.org/officeDocument/2006/math">
                    <m:r>
                      <a:rPr lang="nb-NO" i="1" smtClean="0">
                        <a:latin typeface="Cambria Math" panose="02040503050406030204" pitchFamily="18" charset="0"/>
                      </a:rPr>
                      <m:t>𝑟</m:t>
                    </m:r>
                  </m:oMath>
                </a14:m>
                <a:r>
                  <a:rPr lang="nb-NO" dirty="0"/>
                  <a:t> and </a:t>
                </a:r>
                <a14:m>
                  <m:oMath xmlns:m="http://schemas.openxmlformats.org/officeDocument/2006/math">
                    <m:r>
                      <a:rPr lang="nb-NO" i="1" smtClean="0">
                        <a:latin typeface="Cambria Math" panose="02040503050406030204" pitchFamily="18" charset="0"/>
                      </a:rPr>
                      <m:t>𝑟</m:t>
                    </m:r>
                    <m:r>
                      <a:rPr lang="nb-NO" i="1" smtClean="0">
                        <a:latin typeface="Cambria Math" panose="02040503050406030204" pitchFamily="18" charset="0"/>
                      </a:rPr>
                      <m:t>+</m:t>
                    </m:r>
                    <m:r>
                      <m:rPr>
                        <m:sty m:val="p"/>
                      </m:rPr>
                      <a:rPr lang="nb-NO" smtClean="0">
                        <a:latin typeface="Cambria Math" panose="02040503050406030204" pitchFamily="18" charset="0"/>
                      </a:rPr>
                      <m:t>Δ</m:t>
                    </m:r>
                    <m:r>
                      <a:rPr lang="nb-NO" i="1" smtClean="0">
                        <a:latin typeface="Cambria Math" panose="02040503050406030204" pitchFamily="18" charset="0"/>
                      </a:rPr>
                      <m:t>𝑟</m:t>
                    </m:r>
                  </m:oMath>
                </a14:m>
                <a:endParaRPr lang="nb-NO" dirty="0"/>
              </a:p>
              <a:p>
                <a:r>
                  <a:rPr lang="nb-NO" dirty="0"/>
                  <a:t>Normalize by </a:t>
                </a:r>
                <a14:m>
                  <m:oMath xmlns:m="http://schemas.openxmlformats.org/officeDocument/2006/math">
                    <m:r>
                      <m:rPr>
                        <m:sty m:val="p"/>
                      </m:rPr>
                      <a:rPr lang="nb-NO" smtClean="0">
                        <a:latin typeface="Cambria Math" panose="02040503050406030204" pitchFamily="18" charset="0"/>
                      </a:rPr>
                      <m:t>Δ</m:t>
                    </m:r>
                    <m:r>
                      <a:rPr lang="nb-NO" i="1" smtClean="0">
                        <a:latin typeface="Cambria Math" panose="02040503050406030204" pitchFamily="18" charset="0"/>
                      </a:rPr>
                      <m:t>𝐴</m:t>
                    </m:r>
                    <m:r>
                      <a:rPr lang="nb-NO" i="1" smtClean="0">
                        <a:latin typeface="Cambria Math" panose="02040503050406030204" pitchFamily="18" charset="0"/>
                      </a:rPr>
                      <m:t>=2</m:t>
                    </m:r>
                    <m:r>
                      <a:rPr lang="nb-NO" i="1" smtClean="0">
                        <a:latin typeface="Cambria Math" panose="02040503050406030204" pitchFamily="18" charset="0"/>
                      </a:rPr>
                      <m:t>𝜋</m:t>
                    </m:r>
                    <m:r>
                      <a:rPr lang="nb-NO" i="1" smtClean="0">
                        <a:latin typeface="Cambria Math" panose="02040503050406030204" pitchFamily="18" charset="0"/>
                      </a:rPr>
                      <m:t>𝑟</m:t>
                    </m:r>
                    <m:r>
                      <m:rPr>
                        <m:sty m:val="p"/>
                      </m:rPr>
                      <a:rPr lang="nb-NO" smtClean="0">
                        <a:latin typeface="Cambria Math" panose="02040503050406030204" pitchFamily="18" charset="0"/>
                      </a:rPr>
                      <m:t>Δ</m:t>
                    </m:r>
                    <m:r>
                      <a:rPr lang="nb-NO" i="1" smtClean="0">
                        <a:latin typeface="Cambria Math" panose="02040503050406030204" pitchFamily="18" charset="0"/>
                      </a:rPr>
                      <m:t>𝑟</m:t>
                    </m:r>
                  </m:oMath>
                </a14:m>
                <a:endParaRPr lang="nb-NO" dirty="0"/>
              </a:p>
            </p:txBody>
          </p:sp>
        </mc:Choice>
        <mc:Fallback xmlns="">
          <p:sp>
            <p:nvSpPr>
              <p:cNvPr id="30" name="Content Placeholder 2">
                <a:extLst>
                  <a:ext uri="{FF2B5EF4-FFF2-40B4-BE49-F238E27FC236}">
                    <a16:creationId xmlns:a16="http://schemas.microsoft.com/office/drawing/2014/main" id="{91016802-59F0-8A27-787B-F67E038C9C07}"/>
                  </a:ext>
                </a:extLst>
              </p:cNvPr>
              <p:cNvSpPr txBox="1">
                <a:spLocks noRot="1" noChangeAspect="1" noMove="1" noResize="1" noEditPoints="1" noAdjustHandles="1" noChangeArrowheads="1" noChangeShapeType="1" noTextEdit="1"/>
              </p:cNvSpPr>
              <p:nvPr/>
            </p:nvSpPr>
            <p:spPr>
              <a:xfrm>
                <a:off x="9414676" y="1079920"/>
                <a:ext cx="2729996" cy="908920"/>
              </a:xfrm>
              <a:prstGeom prst="rect">
                <a:avLst/>
              </a:prstGeom>
              <a:blipFill>
                <a:blip r:embed="rId11"/>
                <a:stretch>
                  <a:fillRect t="-2013" b="-8054"/>
                </a:stretch>
              </a:blipFill>
            </p:spPr>
            <p:txBody>
              <a:bodyPr/>
              <a:lstStyle/>
              <a:p>
                <a:r>
                  <a:rPr lang="nb-NO">
                    <a:noFill/>
                  </a:rPr>
                  <a:t> </a:t>
                </a:r>
              </a:p>
            </p:txBody>
          </p:sp>
        </mc:Fallback>
      </mc:AlternateContent>
    </p:spTree>
    <p:extLst>
      <p:ext uri="{BB962C8B-B14F-4D97-AF65-F5344CB8AC3E}">
        <p14:creationId xmlns:p14="http://schemas.microsoft.com/office/powerpoint/2010/main" val="79422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Two-point</a:t>
            </a:r>
            <a:r>
              <a:rPr lang="nb-NO" dirty="0"/>
              <a:t> </a:t>
            </a:r>
            <a:r>
              <a:rPr lang="nb-NO" dirty="0" err="1"/>
              <a:t>correlation</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06E059-8976-5EDA-93ED-FC356CCE3546}"/>
                  </a:ext>
                </a:extLst>
              </p:cNvPr>
              <p:cNvSpPr txBox="1"/>
              <p:nvPr/>
            </p:nvSpPr>
            <p:spPr>
              <a:xfrm>
                <a:off x="807207" y="3787732"/>
                <a:ext cx="2032608" cy="2521588"/>
              </a:xfrm>
              <a:prstGeom prst="rect">
                <a:avLst/>
              </a:prstGeom>
              <a:noFill/>
            </p:spPr>
            <p:txBody>
              <a:bodyPr wrap="none" lIns="0" tIns="0" rIns="0" bIns="0" rtlCol="0">
                <a:spAutoFit/>
              </a:bodyPr>
              <a:lstStyle/>
              <a:p>
                <a:r>
                  <a:rPr lang="nb-NO" sz="1600" dirty="0"/>
                  <a:t>Power </a:t>
                </a:r>
                <a:r>
                  <a:rPr lang="nb-NO" sz="1600" dirty="0" err="1"/>
                  <a:t>law</a:t>
                </a:r>
                <a:r>
                  <a:rPr lang="nb-NO" sz="1600" dirty="0"/>
                  <a:t> </a:t>
                </a:r>
                <a:r>
                  <a:rPr lang="nb-NO" sz="1600" dirty="0" err="1"/>
                  <a:t>correlation</a:t>
                </a:r>
                <a:r>
                  <a:rPr lang="nb-NO" sz="1600" dirty="0"/>
                  <a:t>: </a:t>
                </a:r>
              </a:p>
              <a:p>
                <a:endParaRPr lang="nb-NO" sz="800" dirty="0"/>
              </a:p>
              <a:p>
                <a:r>
                  <a:rPr lang="nb-NO" sz="1600" b="0" dirty="0"/>
                  <a:t>	</a:t>
                </a:r>
                <a14:m>
                  <m:oMath xmlns:m="http://schemas.openxmlformats.org/officeDocument/2006/math">
                    <m:r>
                      <m:rPr>
                        <m:sty m:val="p"/>
                      </m:rPr>
                      <a:rPr lang="nb-NO" sz="1600" b="0" i="0" smtClean="0">
                        <a:latin typeface="Cambria Math" panose="02040503050406030204" pitchFamily="18" charset="0"/>
                      </a:rPr>
                      <m:t>Γ</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𝑟</m:t>
                        </m:r>
                      </m:e>
                    </m:d>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𝑎</m:t>
                            </m:r>
                          </m:sup>
                        </m:sSup>
                      </m:den>
                    </m:f>
                  </m:oMath>
                </a14:m>
                <a:r>
                  <a:rPr lang="nb-NO" sz="1600" dirty="0"/>
                  <a:t> </a:t>
                </a:r>
              </a:p>
              <a:p>
                <a:endParaRPr lang="nb-NO" sz="800" dirty="0"/>
              </a:p>
              <a:p>
                <a:r>
                  <a:rPr lang="nb-NO" sz="1600" dirty="0"/>
                  <a:t>	</a:t>
                </a:r>
                <a14:m>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2</m:t>
                        </m:r>
                      </m:den>
                    </m:f>
                  </m:oMath>
                </a14:m>
                <a:endParaRPr lang="nb-NO" sz="1600" dirty="0"/>
              </a:p>
              <a:p>
                <a:endParaRPr lang="nb-NO" sz="1600" dirty="0"/>
              </a:p>
              <a:p>
                <a:r>
                  <a:rPr lang="nb-NO" sz="1600" dirty="0" err="1"/>
                  <a:t>Wavenumber</a:t>
                </a:r>
                <a:r>
                  <a:rPr lang="nb-NO" sz="1600" dirty="0"/>
                  <a:t> </a:t>
                </a:r>
                <a:r>
                  <a:rPr lang="nb-NO" sz="1600" dirty="0" err="1"/>
                  <a:t>domain</a:t>
                </a:r>
                <a:endParaRPr lang="nb-NO" sz="1600" dirty="0"/>
              </a:p>
              <a:p>
                <a:endParaRPr lang="nb-NO" sz="800" dirty="0"/>
              </a:p>
              <a:p>
                <a:r>
                  <a:rPr lang="nb-NO" sz="1600" dirty="0"/>
                  <a:t>	</a:t>
                </a:r>
                <a14:m>
                  <m:oMath xmlns:m="http://schemas.openxmlformats.org/officeDocument/2006/math">
                    <m:r>
                      <m:rPr>
                        <m:sty m:val="p"/>
                      </m:rPr>
                      <a:rPr lang="nb-NO" sz="1600" b="0" i="0" smtClean="0">
                        <a:latin typeface="Cambria Math" panose="02040503050406030204" pitchFamily="18" charset="0"/>
                      </a:rPr>
                      <m:t>Γ</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𝑘</m:t>
                        </m:r>
                      </m:e>
                    </m:d>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𝑘</m:t>
                            </m:r>
                          </m:e>
                          <m:sup>
                            <m:r>
                              <a:rPr lang="nb-NO" sz="1600" b="0" i="1" smtClean="0">
                                <a:latin typeface="Cambria Math" panose="02040503050406030204" pitchFamily="18" charset="0"/>
                              </a:rPr>
                              <m:t>𝑏</m:t>
                            </m:r>
                          </m:sup>
                        </m:sSup>
                      </m:den>
                    </m:f>
                  </m:oMath>
                </a14:m>
                <a:r>
                  <a:rPr lang="nb-NO" sz="1600" dirty="0"/>
                  <a:t> </a:t>
                </a:r>
              </a:p>
              <a:p>
                <a:endParaRPr lang="nb-NO" sz="800" dirty="0"/>
              </a:p>
              <a:p>
                <a:r>
                  <a:rPr lang="nb-NO" sz="1600" dirty="0"/>
                  <a:t>	</a:t>
                </a:r>
                <a14:m>
                  <m:oMath xmlns:m="http://schemas.openxmlformats.org/officeDocument/2006/math">
                    <m:r>
                      <m:rPr>
                        <m:sty m:val="p"/>
                      </m:rPr>
                      <a:rPr lang="nb-NO" sz="1600" b="0" i="0" smtClean="0">
                        <a:latin typeface="Cambria Math" panose="02040503050406030204" pitchFamily="18" charset="0"/>
                      </a:rPr>
                      <m:t>b</m:t>
                    </m:r>
                    <m:r>
                      <a:rPr lang="nb-NO" sz="1600" b="0" i="1" smtClean="0">
                        <a:latin typeface="Cambria Math" panose="02040503050406030204" pitchFamily="18" charset="0"/>
                      </a:rPr>
                      <m:t>∼1</m:t>
                    </m:r>
                  </m:oMath>
                </a14:m>
                <a:endParaRPr lang="nb-NO" sz="1600" dirty="0"/>
              </a:p>
            </p:txBody>
          </p:sp>
        </mc:Choice>
        <mc:Fallback xmlns="">
          <p:sp>
            <p:nvSpPr>
              <p:cNvPr id="4" name="TextBox 3">
                <a:extLst>
                  <a:ext uri="{FF2B5EF4-FFF2-40B4-BE49-F238E27FC236}">
                    <a16:creationId xmlns:a16="http://schemas.microsoft.com/office/drawing/2014/main" id="{4B06E059-8976-5EDA-93ED-FC356CCE3546}"/>
                  </a:ext>
                </a:extLst>
              </p:cNvPr>
              <p:cNvSpPr txBox="1">
                <a:spLocks noRot="1" noChangeAspect="1" noMove="1" noResize="1" noEditPoints="1" noAdjustHandles="1" noChangeArrowheads="1" noChangeShapeType="1" noTextEdit="1"/>
              </p:cNvSpPr>
              <p:nvPr/>
            </p:nvSpPr>
            <p:spPr>
              <a:xfrm>
                <a:off x="807207" y="3787732"/>
                <a:ext cx="2032608" cy="2521588"/>
              </a:xfrm>
              <a:prstGeom prst="rect">
                <a:avLst/>
              </a:prstGeom>
              <a:blipFill>
                <a:blip r:embed="rId2"/>
                <a:stretch>
                  <a:fillRect l="-5988" t="-2415" r="-5090"/>
                </a:stretch>
              </a:blipFill>
            </p:spPr>
            <p:txBody>
              <a:bodyPr/>
              <a:lstStyle/>
              <a:p>
                <a:r>
                  <a:rPr lang="nb-NO">
                    <a:noFill/>
                  </a:rPr>
                  <a:t> </a:t>
                </a:r>
              </a:p>
            </p:txBody>
          </p:sp>
        </mc:Fallback>
      </mc:AlternateContent>
      <p:pic>
        <p:nvPicPr>
          <p:cNvPr id="15" name="Picture 14" descr="A group of graphs on a white background&#10;&#10;Description automatically generated">
            <a:extLst>
              <a:ext uri="{FF2B5EF4-FFF2-40B4-BE49-F238E27FC236}">
                <a16:creationId xmlns:a16="http://schemas.microsoft.com/office/drawing/2014/main" id="{4E0213D5-6E28-9903-0EB1-A19FB1B28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31" y="1196752"/>
            <a:ext cx="8394209" cy="4663449"/>
          </a:xfrm>
          <a:prstGeom prst="rect">
            <a:avLst/>
          </a:prstGeom>
        </p:spPr>
      </p:pic>
      <p:grpSp>
        <p:nvGrpSpPr>
          <p:cNvPr id="5" name="Group 4">
            <a:extLst>
              <a:ext uri="{FF2B5EF4-FFF2-40B4-BE49-F238E27FC236}">
                <a16:creationId xmlns:a16="http://schemas.microsoft.com/office/drawing/2014/main" id="{800383E1-A44D-4A74-B785-28A3BED79766}"/>
              </a:ext>
            </a:extLst>
          </p:cNvPr>
          <p:cNvGrpSpPr/>
          <p:nvPr/>
        </p:nvGrpSpPr>
        <p:grpSpPr>
          <a:xfrm>
            <a:off x="695324" y="1534931"/>
            <a:ext cx="2467374" cy="1822061"/>
            <a:chOff x="3863752" y="1700808"/>
            <a:chExt cx="4680520" cy="3456384"/>
          </a:xfrm>
        </p:grpSpPr>
        <p:pic>
          <p:nvPicPr>
            <p:cNvPr id="7" name="Picture 6" descr="A graph with blue dots&#10;&#10;Description automatically generated">
              <a:extLst>
                <a:ext uri="{FF2B5EF4-FFF2-40B4-BE49-F238E27FC236}">
                  <a16:creationId xmlns:a16="http://schemas.microsoft.com/office/drawing/2014/main" id="{1B7C9887-9298-809D-8682-C2CCEDAC6708}"/>
                </a:ext>
              </a:extLst>
            </p:cNvPr>
            <p:cNvPicPr>
              <a:picLocks noChangeAspect="1"/>
            </p:cNvPicPr>
            <p:nvPr/>
          </p:nvPicPr>
          <p:blipFill rotWithShape="1">
            <a:blip r:embed="rId4">
              <a:extLst>
                <a:ext uri="{28A0092B-C50C-407E-A947-70E740481C1C}">
                  <a14:useLocalDpi xmlns:a14="http://schemas.microsoft.com/office/drawing/2010/main" val="0"/>
                </a:ext>
              </a:extLst>
            </a:blip>
            <a:srcRect l="11856" t="10625" r="8165" b="10625"/>
            <a:stretch/>
          </p:blipFill>
          <p:spPr>
            <a:xfrm>
              <a:off x="3863752" y="1700808"/>
              <a:ext cx="4680520" cy="3456384"/>
            </a:xfrm>
            <a:prstGeom prst="rect">
              <a:avLst/>
            </a:prstGeom>
          </p:spPr>
        </p:pic>
        <p:grpSp>
          <p:nvGrpSpPr>
            <p:cNvPr id="8" name="Group 7">
              <a:extLst>
                <a:ext uri="{FF2B5EF4-FFF2-40B4-BE49-F238E27FC236}">
                  <a16:creationId xmlns:a16="http://schemas.microsoft.com/office/drawing/2014/main" id="{B4A468F1-BA61-AAD0-4949-1658757A498A}"/>
                </a:ext>
              </a:extLst>
            </p:cNvPr>
            <p:cNvGrpSpPr/>
            <p:nvPr/>
          </p:nvGrpSpPr>
          <p:grpSpPr>
            <a:xfrm>
              <a:off x="4943872" y="2420887"/>
              <a:ext cx="2042466" cy="2016224"/>
              <a:chOff x="9336360" y="1844824"/>
              <a:chExt cx="2042466" cy="2016224"/>
            </a:xfrm>
          </p:grpSpPr>
          <p:sp>
            <p:nvSpPr>
              <p:cNvPr id="9" name="Oval 8">
                <a:extLst>
                  <a:ext uri="{FF2B5EF4-FFF2-40B4-BE49-F238E27FC236}">
                    <a16:creationId xmlns:a16="http://schemas.microsoft.com/office/drawing/2014/main" id="{B30D0625-D13D-F518-ABFB-2A5302A7140C}"/>
                  </a:ext>
                </a:extLst>
              </p:cNvPr>
              <p:cNvSpPr/>
              <p:nvPr/>
            </p:nvSpPr>
            <p:spPr>
              <a:xfrm>
                <a:off x="9336360" y="1844824"/>
                <a:ext cx="2042466" cy="2016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4E29624F-633A-C903-2BC8-8DD7543A5976}"/>
                  </a:ext>
                </a:extLst>
              </p:cNvPr>
              <p:cNvSpPr/>
              <p:nvPr/>
            </p:nvSpPr>
            <p:spPr>
              <a:xfrm>
                <a:off x="9480376" y="1998568"/>
                <a:ext cx="1750685" cy="1728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sp>
        <p:nvSpPr>
          <p:cNvPr id="18" name="TextBox 17">
            <a:extLst>
              <a:ext uri="{FF2B5EF4-FFF2-40B4-BE49-F238E27FC236}">
                <a16:creationId xmlns:a16="http://schemas.microsoft.com/office/drawing/2014/main" id="{EB3C1A30-F58C-9008-3891-FFB49BCDCE6E}"/>
              </a:ext>
            </a:extLst>
          </p:cNvPr>
          <p:cNvSpPr txBox="1"/>
          <p:nvPr/>
        </p:nvSpPr>
        <p:spPr>
          <a:xfrm>
            <a:off x="4666691" y="6021288"/>
            <a:ext cx="925253" cy="307777"/>
          </a:xfrm>
          <a:prstGeom prst="rect">
            <a:avLst/>
          </a:prstGeom>
          <a:noFill/>
        </p:spPr>
        <p:txBody>
          <a:bodyPr wrap="none" rtlCol="0">
            <a:spAutoFit/>
          </a:bodyPr>
          <a:lstStyle/>
          <a:p>
            <a:r>
              <a:rPr lang="nb-NO" sz="1400" dirty="0"/>
              <a:t>x-</a:t>
            </a:r>
            <a:r>
              <a:rPr lang="nb-NO" sz="1400" dirty="0" err="1"/>
              <a:t>domain</a:t>
            </a:r>
            <a:endParaRPr lang="nb-NO" sz="1400" dirty="0"/>
          </a:p>
        </p:txBody>
      </p:sp>
      <p:sp>
        <p:nvSpPr>
          <p:cNvPr id="22" name="TextBox 21">
            <a:extLst>
              <a:ext uri="{FF2B5EF4-FFF2-40B4-BE49-F238E27FC236}">
                <a16:creationId xmlns:a16="http://schemas.microsoft.com/office/drawing/2014/main" id="{3C04888B-03A0-7EC8-C603-C4F06CB02CF4}"/>
              </a:ext>
            </a:extLst>
          </p:cNvPr>
          <p:cNvSpPr txBox="1"/>
          <p:nvPr/>
        </p:nvSpPr>
        <p:spPr>
          <a:xfrm>
            <a:off x="7478209" y="6025410"/>
            <a:ext cx="922047" cy="307777"/>
          </a:xfrm>
          <a:prstGeom prst="rect">
            <a:avLst/>
          </a:prstGeom>
          <a:noFill/>
        </p:spPr>
        <p:txBody>
          <a:bodyPr wrap="none" rtlCol="0">
            <a:spAutoFit/>
          </a:bodyPr>
          <a:lstStyle/>
          <a:p>
            <a:r>
              <a:rPr lang="nb-NO" sz="1400" dirty="0"/>
              <a:t>k-</a:t>
            </a:r>
            <a:r>
              <a:rPr lang="nb-NO" sz="1400" dirty="0" err="1"/>
              <a:t>domain</a:t>
            </a:r>
            <a:endParaRPr lang="nb-NO" sz="1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A5EA74-A4D4-D1E8-B7F8-4539E3867AE4}"/>
                  </a:ext>
                </a:extLst>
              </p:cNvPr>
              <p:cNvSpPr txBox="1"/>
              <p:nvPr/>
            </p:nvSpPr>
            <p:spPr>
              <a:xfrm>
                <a:off x="10321270" y="6023533"/>
                <a:ext cx="671274" cy="397673"/>
              </a:xfrm>
              <a:prstGeom prst="rect">
                <a:avLst/>
              </a:prstGeom>
              <a:noFill/>
            </p:spPr>
            <p:txBody>
              <a:bodyPr wrap="none" rtlCol="0">
                <a:spAutoFit/>
              </a:bodyPr>
              <a:lstStyle/>
              <a:p>
                <a14:m>
                  <m:oMath xmlns:m="http://schemas.openxmlformats.org/officeDocument/2006/math">
                    <m:r>
                      <a:rPr lang="nb-NO" sz="1400" b="0" i="1" smtClean="0">
                        <a:latin typeface="Cambria Math" panose="02040503050406030204" pitchFamily="18" charset="0"/>
                      </a:rPr>
                      <m:t>𝜆</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𝑘</m:t>
                        </m:r>
                      </m:den>
                    </m:f>
                    <m:r>
                      <a:rPr lang="nb-NO" sz="1400" b="0" i="1" smtClean="0">
                        <a:latin typeface="Cambria Math" panose="02040503050406030204" pitchFamily="18" charset="0"/>
                      </a:rPr>
                      <m:t> </m:t>
                    </m:r>
                  </m:oMath>
                </a14:m>
                <a:r>
                  <a:rPr lang="nb-NO" sz="1400" dirty="0"/>
                  <a:t> </a:t>
                </a:r>
              </a:p>
            </p:txBody>
          </p:sp>
        </mc:Choice>
        <mc:Fallback xmlns="">
          <p:sp>
            <p:nvSpPr>
              <p:cNvPr id="23" name="TextBox 22">
                <a:extLst>
                  <a:ext uri="{FF2B5EF4-FFF2-40B4-BE49-F238E27FC236}">
                    <a16:creationId xmlns:a16="http://schemas.microsoft.com/office/drawing/2014/main" id="{C2A5EA74-A4D4-D1E8-B7F8-4539E3867AE4}"/>
                  </a:ext>
                </a:extLst>
              </p:cNvPr>
              <p:cNvSpPr txBox="1">
                <a:spLocks noRot="1" noChangeAspect="1" noMove="1" noResize="1" noEditPoints="1" noAdjustHandles="1" noChangeArrowheads="1" noChangeShapeType="1" noTextEdit="1"/>
              </p:cNvSpPr>
              <p:nvPr/>
            </p:nvSpPr>
            <p:spPr>
              <a:xfrm>
                <a:off x="10321270" y="6023533"/>
                <a:ext cx="671274" cy="397673"/>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47263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graphs with different colored dots&#10;&#10;Description automatically generated">
            <a:extLst>
              <a:ext uri="{FF2B5EF4-FFF2-40B4-BE49-F238E27FC236}">
                <a16:creationId xmlns:a16="http://schemas.microsoft.com/office/drawing/2014/main" id="{97A522CA-16A1-D309-CC24-F389A2A3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431" y="1196752"/>
            <a:ext cx="8394209" cy="4663449"/>
          </a:xfrm>
          <a:prstGeom prst="rect">
            <a:avLst/>
          </a:prstGeom>
        </p:spPr>
      </p:pic>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Clustering, </a:t>
            </a:r>
            <a:r>
              <a:rPr lang="nb-NO" dirty="0" err="1"/>
              <a:t>two-point</a:t>
            </a:r>
            <a:r>
              <a:rPr lang="nb-NO" dirty="0"/>
              <a:t> </a:t>
            </a:r>
            <a:r>
              <a:rPr lang="nb-NO" dirty="0" err="1"/>
              <a:t>correlations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diagram of a cluster of data&#10;&#10;Description automatically generated with medium confidence">
            <a:extLst>
              <a:ext uri="{FF2B5EF4-FFF2-40B4-BE49-F238E27FC236}">
                <a16:creationId xmlns:a16="http://schemas.microsoft.com/office/drawing/2014/main" id="{F5A521E2-BFA9-65AF-1185-FAEFB200A211}"/>
              </a:ext>
            </a:extLst>
          </p:cNvPr>
          <p:cNvPicPr>
            <a:picLocks noChangeAspect="1"/>
          </p:cNvPicPr>
          <p:nvPr/>
        </p:nvPicPr>
        <p:blipFill rotWithShape="1">
          <a:blip r:embed="rId3">
            <a:extLst>
              <a:ext uri="{28A0092B-C50C-407E-A947-70E740481C1C}">
                <a14:useLocalDpi xmlns:a14="http://schemas.microsoft.com/office/drawing/2010/main" val="0"/>
              </a:ext>
            </a:extLst>
          </a:blip>
          <a:srcRect l="19550" t="8000" r="22700" b="4851"/>
          <a:stretch/>
        </p:blipFill>
        <p:spPr>
          <a:xfrm>
            <a:off x="238597" y="1196752"/>
            <a:ext cx="3096607" cy="4673061"/>
          </a:xfrm>
          <a:prstGeom prst="rect">
            <a:avLst/>
          </a:prstGeom>
        </p:spPr>
      </p:pic>
      <p:sp>
        <p:nvSpPr>
          <p:cNvPr id="34" name="TextBox 33">
            <a:extLst>
              <a:ext uri="{FF2B5EF4-FFF2-40B4-BE49-F238E27FC236}">
                <a16:creationId xmlns:a16="http://schemas.microsoft.com/office/drawing/2014/main" id="{56CFB35A-45A1-4723-2B14-C6406C1311F0}"/>
              </a:ext>
            </a:extLst>
          </p:cNvPr>
          <p:cNvSpPr txBox="1"/>
          <p:nvPr/>
        </p:nvSpPr>
        <p:spPr>
          <a:xfrm>
            <a:off x="4666691" y="6021288"/>
            <a:ext cx="925253" cy="307777"/>
          </a:xfrm>
          <a:prstGeom prst="rect">
            <a:avLst/>
          </a:prstGeom>
          <a:noFill/>
        </p:spPr>
        <p:txBody>
          <a:bodyPr wrap="none" rtlCol="0">
            <a:spAutoFit/>
          </a:bodyPr>
          <a:lstStyle/>
          <a:p>
            <a:r>
              <a:rPr lang="nb-NO" sz="1400" dirty="0"/>
              <a:t>x-</a:t>
            </a:r>
            <a:r>
              <a:rPr lang="nb-NO" sz="1400" dirty="0" err="1"/>
              <a:t>domain</a:t>
            </a:r>
            <a:endParaRPr lang="nb-NO" sz="1400" dirty="0"/>
          </a:p>
        </p:txBody>
      </p:sp>
      <p:sp>
        <p:nvSpPr>
          <p:cNvPr id="35" name="TextBox 34">
            <a:extLst>
              <a:ext uri="{FF2B5EF4-FFF2-40B4-BE49-F238E27FC236}">
                <a16:creationId xmlns:a16="http://schemas.microsoft.com/office/drawing/2014/main" id="{0B71E5EF-A86F-7EA4-F853-A81EEA9E0FDE}"/>
              </a:ext>
            </a:extLst>
          </p:cNvPr>
          <p:cNvSpPr txBox="1"/>
          <p:nvPr/>
        </p:nvSpPr>
        <p:spPr>
          <a:xfrm>
            <a:off x="7478209" y="6025410"/>
            <a:ext cx="922047" cy="307777"/>
          </a:xfrm>
          <a:prstGeom prst="rect">
            <a:avLst/>
          </a:prstGeom>
          <a:noFill/>
        </p:spPr>
        <p:txBody>
          <a:bodyPr wrap="none" rtlCol="0">
            <a:spAutoFit/>
          </a:bodyPr>
          <a:lstStyle/>
          <a:p>
            <a:r>
              <a:rPr lang="nb-NO" sz="1400" dirty="0"/>
              <a:t>k-</a:t>
            </a:r>
            <a:r>
              <a:rPr lang="nb-NO" sz="1400" dirty="0" err="1"/>
              <a:t>domain</a:t>
            </a:r>
            <a:endParaRPr lang="nb-NO" sz="14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08DD3B-2E37-F915-CBB0-26089AAA396F}"/>
                  </a:ext>
                </a:extLst>
              </p:cNvPr>
              <p:cNvSpPr txBox="1"/>
              <p:nvPr/>
            </p:nvSpPr>
            <p:spPr>
              <a:xfrm>
                <a:off x="10321270" y="6023533"/>
                <a:ext cx="671274" cy="397673"/>
              </a:xfrm>
              <a:prstGeom prst="rect">
                <a:avLst/>
              </a:prstGeom>
              <a:noFill/>
            </p:spPr>
            <p:txBody>
              <a:bodyPr wrap="none" rtlCol="0">
                <a:spAutoFit/>
              </a:bodyPr>
              <a:lstStyle/>
              <a:p>
                <a14:m>
                  <m:oMath xmlns:m="http://schemas.openxmlformats.org/officeDocument/2006/math">
                    <m:r>
                      <a:rPr lang="nb-NO" sz="1400" b="0" i="1" smtClean="0">
                        <a:latin typeface="Cambria Math" panose="02040503050406030204" pitchFamily="18" charset="0"/>
                      </a:rPr>
                      <m:t>𝜆</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𝑘</m:t>
                        </m:r>
                      </m:den>
                    </m:f>
                    <m:r>
                      <a:rPr lang="nb-NO" sz="1400" b="0" i="1" smtClean="0">
                        <a:latin typeface="Cambria Math" panose="02040503050406030204" pitchFamily="18" charset="0"/>
                      </a:rPr>
                      <m:t> </m:t>
                    </m:r>
                  </m:oMath>
                </a14:m>
                <a:r>
                  <a:rPr lang="nb-NO" sz="1400" dirty="0"/>
                  <a:t> </a:t>
                </a:r>
              </a:p>
            </p:txBody>
          </p:sp>
        </mc:Choice>
        <mc:Fallback xmlns="">
          <p:sp>
            <p:nvSpPr>
              <p:cNvPr id="36" name="TextBox 35">
                <a:extLst>
                  <a:ext uri="{FF2B5EF4-FFF2-40B4-BE49-F238E27FC236}">
                    <a16:creationId xmlns:a16="http://schemas.microsoft.com/office/drawing/2014/main" id="{F608DD3B-2E37-F915-CBB0-26089AAA396F}"/>
                  </a:ext>
                </a:extLst>
              </p:cNvPr>
              <p:cNvSpPr txBox="1">
                <a:spLocks noRot="1" noChangeAspect="1" noMove="1" noResize="1" noEditPoints="1" noAdjustHandles="1" noChangeArrowheads="1" noChangeShapeType="1" noTextEdit="1"/>
              </p:cNvSpPr>
              <p:nvPr/>
            </p:nvSpPr>
            <p:spPr>
              <a:xfrm>
                <a:off x="10321270" y="6023533"/>
                <a:ext cx="671274" cy="397673"/>
              </a:xfrm>
              <a:prstGeom prst="rect">
                <a:avLst/>
              </a:prstGeom>
              <a:blipFill>
                <a:blip r:embed="rId4"/>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277065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graphs with different colored dots&#10;&#10;Description automatically generated">
            <a:extLst>
              <a:ext uri="{FF2B5EF4-FFF2-40B4-BE49-F238E27FC236}">
                <a16:creationId xmlns:a16="http://schemas.microsoft.com/office/drawing/2014/main" id="{97A522CA-16A1-D309-CC24-F389A2A32643}"/>
              </a:ext>
            </a:extLst>
          </p:cNvPr>
          <p:cNvPicPr>
            <a:picLocks noChangeAspect="1"/>
          </p:cNvPicPr>
          <p:nvPr/>
        </p:nvPicPr>
        <p:blipFill rotWithShape="1">
          <a:blip r:embed="rId2">
            <a:extLst>
              <a:ext uri="{28A0092B-C50C-407E-A947-70E740481C1C}">
                <a14:useLocalDpi xmlns:a14="http://schemas.microsoft.com/office/drawing/2010/main" val="0"/>
              </a:ext>
            </a:extLst>
          </a:blip>
          <a:srcRect r="66911"/>
          <a:stretch/>
        </p:blipFill>
        <p:spPr>
          <a:xfrm>
            <a:off x="3462431" y="1196752"/>
            <a:ext cx="2777585" cy="4663449"/>
          </a:xfrm>
          <a:prstGeom prst="rect">
            <a:avLst/>
          </a:prstGeom>
        </p:spPr>
      </p:pic>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Clusters in </a:t>
            </a:r>
            <a:r>
              <a:rPr lang="nb-NO" dirty="0" err="1"/>
              <a:t>clusters</a:t>
            </a:r>
            <a:r>
              <a:rPr lang="nb-NO" dirty="0"/>
              <a:t> in </a:t>
            </a:r>
            <a:r>
              <a:rPr lang="nb-NO" dirty="0" err="1"/>
              <a:t>clusters</a:t>
            </a:r>
            <a:r>
              <a:rPr lang="nb-NO" dirty="0"/>
              <a:t> …</a:t>
            </a:r>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descr="A group of graphs showing different sizes and shapes&#10;&#10;Description automatically generated with medium confidence">
            <a:extLst>
              <a:ext uri="{FF2B5EF4-FFF2-40B4-BE49-F238E27FC236}">
                <a16:creationId xmlns:a16="http://schemas.microsoft.com/office/drawing/2014/main" id="{75DF5CD8-7647-930B-771B-E838524BC278}"/>
              </a:ext>
            </a:extLst>
          </p:cNvPr>
          <p:cNvPicPr>
            <a:picLocks noChangeAspect="1"/>
          </p:cNvPicPr>
          <p:nvPr/>
        </p:nvPicPr>
        <p:blipFill rotWithShape="1">
          <a:blip r:embed="rId3">
            <a:extLst>
              <a:ext uri="{28A0092B-C50C-407E-A947-70E740481C1C}">
                <a14:useLocalDpi xmlns:a14="http://schemas.microsoft.com/office/drawing/2010/main" val="0"/>
              </a:ext>
            </a:extLst>
          </a:blip>
          <a:srcRect r="66911"/>
          <a:stretch/>
        </p:blipFill>
        <p:spPr>
          <a:xfrm>
            <a:off x="565344" y="1196752"/>
            <a:ext cx="2777585" cy="4663449"/>
          </a:xfrm>
          <a:prstGeom prst="rect">
            <a:avLst/>
          </a:prstGeom>
        </p:spPr>
      </p:pic>
      <p:pic>
        <p:nvPicPr>
          <p:cNvPr id="6" name="Picture 5" descr="A group of graphs with numbers&#10;&#10;Description automatically generated">
            <a:extLst>
              <a:ext uri="{FF2B5EF4-FFF2-40B4-BE49-F238E27FC236}">
                <a16:creationId xmlns:a16="http://schemas.microsoft.com/office/drawing/2014/main" id="{51A17EB1-F898-DA60-B916-A84505994FFD}"/>
              </a:ext>
            </a:extLst>
          </p:cNvPr>
          <p:cNvPicPr>
            <a:picLocks noChangeAspect="1"/>
          </p:cNvPicPr>
          <p:nvPr/>
        </p:nvPicPr>
        <p:blipFill rotWithShape="1">
          <a:blip r:embed="rId4">
            <a:extLst>
              <a:ext uri="{28A0092B-C50C-407E-A947-70E740481C1C}">
                <a14:useLocalDpi xmlns:a14="http://schemas.microsoft.com/office/drawing/2010/main" val="0"/>
              </a:ext>
            </a:extLst>
          </a:blip>
          <a:srcRect r="66053"/>
          <a:stretch/>
        </p:blipFill>
        <p:spPr>
          <a:xfrm>
            <a:off x="6342751" y="1196752"/>
            <a:ext cx="2849593" cy="4663449"/>
          </a:xfrm>
          <a:prstGeom prst="rect">
            <a:avLst/>
          </a:prstGeom>
        </p:spPr>
      </p:pic>
      <p:sp>
        <p:nvSpPr>
          <p:cNvPr id="7" name="TextBox 6">
            <a:extLst>
              <a:ext uri="{FF2B5EF4-FFF2-40B4-BE49-F238E27FC236}">
                <a16:creationId xmlns:a16="http://schemas.microsoft.com/office/drawing/2014/main" id="{786DADB2-7E4A-7F12-67C3-AF69851C521C}"/>
              </a:ext>
            </a:extLst>
          </p:cNvPr>
          <p:cNvSpPr txBox="1"/>
          <p:nvPr/>
        </p:nvSpPr>
        <p:spPr>
          <a:xfrm>
            <a:off x="1775520" y="5949280"/>
            <a:ext cx="792205" cy="307777"/>
          </a:xfrm>
          <a:prstGeom prst="rect">
            <a:avLst/>
          </a:prstGeom>
          <a:noFill/>
        </p:spPr>
        <p:txBody>
          <a:bodyPr wrap="none" rtlCol="0">
            <a:spAutoFit/>
          </a:bodyPr>
          <a:lstStyle/>
          <a:p>
            <a:r>
              <a:rPr lang="nb-NO" sz="1400" dirty="0"/>
              <a:t>All data</a:t>
            </a:r>
          </a:p>
        </p:txBody>
      </p:sp>
      <p:sp>
        <p:nvSpPr>
          <p:cNvPr id="8" name="TextBox 7">
            <a:extLst>
              <a:ext uri="{FF2B5EF4-FFF2-40B4-BE49-F238E27FC236}">
                <a16:creationId xmlns:a16="http://schemas.microsoft.com/office/drawing/2014/main" id="{1BBC377F-EE51-A7FB-DF79-A23F109E5451}"/>
              </a:ext>
            </a:extLst>
          </p:cNvPr>
          <p:cNvSpPr txBox="1"/>
          <p:nvPr/>
        </p:nvSpPr>
        <p:spPr>
          <a:xfrm>
            <a:off x="4316740" y="5900474"/>
            <a:ext cx="1527982" cy="523220"/>
          </a:xfrm>
          <a:prstGeom prst="rect">
            <a:avLst/>
          </a:prstGeom>
          <a:noFill/>
        </p:spPr>
        <p:txBody>
          <a:bodyPr wrap="none" rtlCol="0">
            <a:spAutoFit/>
          </a:bodyPr>
          <a:lstStyle/>
          <a:p>
            <a:r>
              <a:rPr lang="nb-NO" sz="1400" dirty="0"/>
              <a:t>Level 1 </a:t>
            </a:r>
            <a:r>
              <a:rPr lang="nb-NO" sz="1400" dirty="0" err="1"/>
              <a:t>clustering</a:t>
            </a:r>
            <a:endParaRPr lang="nb-NO" sz="1400" dirty="0"/>
          </a:p>
          <a:p>
            <a:r>
              <a:rPr lang="nb-NO" sz="1400" dirty="0"/>
              <a:t>(</a:t>
            </a:r>
            <a:r>
              <a:rPr lang="nb-NO" sz="1400" dirty="0" err="1"/>
              <a:t>cluster</a:t>
            </a:r>
            <a:r>
              <a:rPr lang="nb-NO" sz="1400" dirty="0"/>
              <a:t> 8, 17, 31)</a:t>
            </a:r>
          </a:p>
        </p:txBody>
      </p:sp>
      <p:sp>
        <p:nvSpPr>
          <p:cNvPr id="9" name="TextBox 8">
            <a:extLst>
              <a:ext uri="{FF2B5EF4-FFF2-40B4-BE49-F238E27FC236}">
                <a16:creationId xmlns:a16="http://schemas.microsoft.com/office/drawing/2014/main" id="{73E27DC0-59D2-CB14-A31C-425DEDC167E3}"/>
              </a:ext>
            </a:extLst>
          </p:cNvPr>
          <p:cNvSpPr txBox="1"/>
          <p:nvPr/>
        </p:nvSpPr>
        <p:spPr>
          <a:xfrm>
            <a:off x="7176120" y="5904596"/>
            <a:ext cx="1545616" cy="523220"/>
          </a:xfrm>
          <a:prstGeom prst="rect">
            <a:avLst/>
          </a:prstGeom>
          <a:noFill/>
        </p:spPr>
        <p:txBody>
          <a:bodyPr wrap="none" rtlCol="0">
            <a:spAutoFit/>
          </a:bodyPr>
          <a:lstStyle/>
          <a:p>
            <a:r>
              <a:rPr lang="nb-NO" sz="1400" dirty="0"/>
              <a:t>Level 2 </a:t>
            </a:r>
            <a:r>
              <a:rPr lang="nb-NO" sz="1400" dirty="0" err="1"/>
              <a:t>clustering</a:t>
            </a:r>
            <a:endParaRPr lang="nb-NO" sz="1400" dirty="0"/>
          </a:p>
          <a:p>
            <a:r>
              <a:rPr lang="nb-NO" sz="1400" dirty="0"/>
              <a:t>(</a:t>
            </a:r>
            <a:r>
              <a:rPr lang="nb-NO" sz="1400" dirty="0" err="1"/>
              <a:t>cluster</a:t>
            </a:r>
            <a:r>
              <a:rPr lang="nb-NO" sz="1400" dirty="0"/>
              <a:t> 0, 1)</a:t>
            </a:r>
          </a:p>
        </p:txBody>
      </p:sp>
      <p:pic>
        <p:nvPicPr>
          <p:cNvPr id="10" name="Picture 9" descr="A map of a city&#10;&#10;Description automatically generated with medium confidence">
            <a:extLst>
              <a:ext uri="{FF2B5EF4-FFF2-40B4-BE49-F238E27FC236}">
                <a16:creationId xmlns:a16="http://schemas.microsoft.com/office/drawing/2014/main" id="{C47A569D-B5FA-FE0B-AE50-4BB204D9B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0990" y="764704"/>
            <a:ext cx="2441818" cy="2441818"/>
          </a:xfrm>
          <a:prstGeom prst="rect">
            <a:avLst/>
          </a:prstGeom>
        </p:spPr>
      </p:pic>
      <p:pic>
        <p:nvPicPr>
          <p:cNvPr id="12" name="Picture 11" descr="A screen shot of a chart&#10;&#10;Description automatically generated">
            <a:extLst>
              <a:ext uri="{FF2B5EF4-FFF2-40B4-BE49-F238E27FC236}">
                <a16:creationId xmlns:a16="http://schemas.microsoft.com/office/drawing/2014/main" id="{A58EBE27-5823-9642-179B-388A0DBBFFDC}"/>
              </a:ext>
            </a:extLst>
          </p:cNvPr>
          <p:cNvPicPr>
            <a:picLocks noChangeAspect="1"/>
          </p:cNvPicPr>
          <p:nvPr/>
        </p:nvPicPr>
        <p:blipFill rotWithShape="1">
          <a:blip r:embed="rId6">
            <a:extLst>
              <a:ext uri="{28A0092B-C50C-407E-A947-70E740481C1C}">
                <a14:useLocalDpi xmlns:a14="http://schemas.microsoft.com/office/drawing/2010/main" val="0"/>
              </a:ext>
            </a:extLst>
          </a:blip>
          <a:srcRect t="11151" b="8763"/>
          <a:stretch/>
        </p:blipFill>
        <p:spPr>
          <a:xfrm>
            <a:off x="9395596" y="3652004"/>
            <a:ext cx="2441818" cy="2444468"/>
          </a:xfrm>
          <a:prstGeom prst="rect">
            <a:avLst/>
          </a:prstGeom>
        </p:spPr>
      </p:pic>
      <p:sp>
        <p:nvSpPr>
          <p:cNvPr id="13" name="TextBox 12">
            <a:extLst>
              <a:ext uri="{FF2B5EF4-FFF2-40B4-BE49-F238E27FC236}">
                <a16:creationId xmlns:a16="http://schemas.microsoft.com/office/drawing/2014/main" id="{060105F4-E0E7-1169-7DD8-BC475EEDCE48}"/>
              </a:ext>
            </a:extLst>
          </p:cNvPr>
          <p:cNvSpPr txBox="1"/>
          <p:nvPr/>
        </p:nvSpPr>
        <p:spPr>
          <a:xfrm>
            <a:off x="10070228" y="3212976"/>
            <a:ext cx="1372492" cy="307777"/>
          </a:xfrm>
          <a:prstGeom prst="rect">
            <a:avLst/>
          </a:prstGeom>
          <a:noFill/>
        </p:spPr>
        <p:txBody>
          <a:bodyPr wrap="none" rtlCol="0">
            <a:spAutoFit/>
          </a:bodyPr>
          <a:lstStyle/>
          <a:p>
            <a:r>
              <a:rPr lang="nb-NO" sz="1400" dirty="0"/>
              <a:t>Level 1 </a:t>
            </a:r>
            <a:r>
              <a:rPr lang="nb-NO" sz="1400" dirty="0" err="1"/>
              <a:t>clusters</a:t>
            </a:r>
            <a:endParaRPr lang="nb-NO" sz="1400" dirty="0"/>
          </a:p>
        </p:txBody>
      </p:sp>
      <p:sp>
        <p:nvSpPr>
          <p:cNvPr id="14" name="TextBox 13">
            <a:extLst>
              <a:ext uri="{FF2B5EF4-FFF2-40B4-BE49-F238E27FC236}">
                <a16:creationId xmlns:a16="http://schemas.microsoft.com/office/drawing/2014/main" id="{D6F3315F-1157-3AB7-FEE2-BFFA319E4F61}"/>
              </a:ext>
            </a:extLst>
          </p:cNvPr>
          <p:cNvSpPr txBox="1"/>
          <p:nvPr/>
        </p:nvSpPr>
        <p:spPr>
          <a:xfrm>
            <a:off x="10134018" y="6096472"/>
            <a:ext cx="1390124" cy="307777"/>
          </a:xfrm>
          <a:prstGeom prst="rect">
            <a:avLst/>
          </a:prstGeom>
          <a:noFill/>
        </p:spPr>
        <p:txBody>
          <a:bodyPr wrap="none" rtlCol="0">
            <a:spAutoFit/>
          </a:bodyPr>
          <a:lstStyle/>
          <a:p>
            <a:r>
              <a:rPr lang="nb-NO" sz="1400" dirty="0"/>
              <a:t>Level 2 </a:t>
            </a:r>
            <a:r>
              <a:rPr lang="nb-NO" sz="1400" dirty="0" err="1"/>
              <a:t>clusters</a:t>
            </a:r>
            <a:endParaRPr lang="nb-NO" sz="1400" dirty="0"/>
          </a:p>
        </p:txBody>
      </p:sp>
    </p:spTree>
    <p:extLst>
      <p:ext uri="{BB962C8B-B14F-4D97-AF65-F5344CB8AC3E}">
        <p14:creationId xmlns:p14="http://schemas.microsoft.com/office/powerpoint/2010/main" val="160676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 screen&#10;&#10;Description automatically generated">
            <a:extLst>
              <a:ext uri="{FF2B5EF4-FFF2-40B4-BE49-F238E27FC236}">
                <a16:creationId xmlns:a16="http://schemas.microsoft.com/office/drawing/2014/main" id="{E04277DA-5AB3-29BF-19B4-31D2C950B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Sampling </a:t>
                </a:r>
                <a:r>
                  <a:rPr lang="nb-NO" dirty="0" err="1"/>
                  <a:t>the</a:t>
                </a:r>
                <a:r>
                  <a:rPr lang="nb-NO" dirty="0"/>
                  <a:t> </a:t>
                </a:r>
                <a:r>
                  <a:rPr lang="nb-NO" dirty="0" err="1"/>
                  <a:t>porosity</a:t>
                </a:r>
                <a:r>
                  <a:rPr lang="nb-NO" dirty="0"/>
                  <a:t> </a:t>
                </a:r>
                <a:r>
                  <a:rPr lang="nb-NO" dirty="0" err="1"/>
                  <a:t>distribution</a:t>
                </a:r>
                <a:r>
                  <a:rPr lang="nb-NO" dirty="0"/>
                  <a:t>: </a:t>
                </a:r>
                <a14:m>
                  <m:oMath xmlns:m="http://schemas.openxmlformats.org/officeDocument/2006/math">
                    <m:r>
                      <a:rPr lang="nb-NO" b="0" i="1" smtClean="0">
                        <a:latin typeface="Cambria Math" panose="02040503050406030204" pitchFamily="18" charset="0"/>
                      </a:rPr>
                      <m:t>𝑎</m:t>
                    </m:r>
                    <m:r>
                      <a:rPr lang="nb-NO" b="0" i="1" smtClean="0">
                        <a:latin typeface="Cambria Math" panose="02040503050406030204" pitchFamily="18" charset="0"/>
                      </a:rPr>
                      <m:t>=1.0</m:t>
                    </m:r>
                  </m:oMath>
                </a14:m>
                <a:endParaRPr lang="nb-NO" dirty="0"/>
              </a:p>
            </p:txBody>
          </p:sp>
        </mc:Choice>
        <mc:Fallback xmlns="">
          <p:sp>
            <p:nvSpPr>
              <p:cNvPr id="2" name="Title 1">
                <a:extLst>
                  <a:ext uri="{FF2B5EF4-FFF2-40B4-BE49-F238E27FC236}">
                    <a16:creationId xmlns:a16="http://schemas.microsoft.com/office/drawing/2014/main" id="{9AB74C69-CCA7-E155-A9CD-03707AA8CA0D}"/>
                  </a:ext>
                </a:extLst>
              </p:cNvPr>
              <p:cNvSpPr>
                <a:spLocks noGrp="1" noRot="1" noChangeAspect="1" noMove="1" noResize="1" noEditPoints="1" noAdjustHandles="1" noChangeArrowheads="1" noChangeShapeType="1" noTextEdit="1"/>
              </p:cNvSpPr>
              <p:nvPr>
                <p:ph type="title"/>
              </p:nvPr>
            </p:nvSpPr>
            <p:spPr>
              <a:xfrm>
                <a:off x="695325" y="332656"/>
                <a:ext cx="10801350" cy="1145313"/>
              </a:xfrm>
              <a:blipFill>
                <a:blip r:embed="rId3"/>
                <a:stretch>
                  <a:fillRect l="-1693"/>
                </a:stretch>
              </a:blipFill>
            </p:spPr>
            <p:txBody>
              <a:bodyPr/>
              <a:lstStyle/>
              <a:p>
                <a:r>
                  <a:rPr lang="nb-NO">
                    <a:noFill/>
                  </a:rPr>
                  <a:t> </a:t>
                </a:r>
              </a:p>
            </p:txBody>
          </p:sp>
        </mc:Fallback>
      </mc:AlternateContent>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graph&#10;&#10;Description automatically generated">
            <a:extLst>
              <a:ext uri="{FF2B5EF4-FFF2-40B4-BE49-F238E27FC236}">
                <a16:creationId xmlns:a16="http://schemas.microsoft.com/office/drawing/2014/main" id="{86B85808-162A-2DEA-BD4F-DDD4E16EC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1196752"/>
            <a:ext cx="4896544" cy="1305745"/>
          </a:xfrm>
          <a:prstGeom prst="rect">
            <a:avLst/>
          </a:prstGeom>
        </p:spPr>
      </p:pic>
      <p:pic>
        <p:nvPicPr>
          <p:cNvPr id="9" name="Picture 8" descr="A group of blue graphs&#10;&#10;Description automatically generated">
            <a:extLst>
              <a:ext uri="{FF2B5EF4-FFF2-40B4-BE49-F238E27FC236}">
                <a16:creationId xmlns:a16="http://schemas.microsoft.com/office/drawing/2014/main" id="{F66307D2-54A8-5012-DBE7-F2763326F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08" y="3044957"/>
            <a:ext cx="4680520" cy="3120347"/>
          </a:xfrm>
          <a:prstGeom prst="rect">
            <a:avLst/>
          </a:prstGeom>
        </p:spPr>
      </p:pic>
      <p:sp>
        <p:nvSpPr>
          <p:cNvPr id="4" name="TextBox 3">
            <a:extLst>
              <a:ext uri="{FF2B5EF4-FFF2-40B4-BE49-F238E27FC236}">
                <a16:creationId xmlns:a16="http://schemas.microsoft.com/office/drawing/2014/main" id="{D2FBF6E7-3F62-B4E4-303B-A706C727694B}"/>
              </a:ext>
            </a:extLst>
          </p:cNvPr>
          <p:cNvSpPr txBox="1"/>
          <p:nvPr/>
        </p:nvSpPr>
        <p:spPr>
          <a:xfrm>
            <a:off x="1630779" y="6143217"/>
            <a:ext cx="2953053" cy="307777"/>
          </a:xfrm>
          <a:prstGeom prst="rect">
            <a:avLst/>
          </a:prstGeom>
          <a:noFill/>
        </p:spPr>
        <p:txBody>
          <a:bodyPr wrap="none" rtlCol="0">
            <a:spAutoFit/>
          </a:bodyPr>
          <a:lstStyle/>
          <a:p>
            <a:r>
              <a:rPr lang="nb-NO" sz="1400" dirty="0" err="1"/>
              <a:t>Some</a:t>
            </a:r>
            <a:r>
              <a:rPr lang="nb-NO" sz="1400" dirty="0"/>
              <a:t> </a:t>
            </a:r>
            <a:r>
              <a:rPr lang="nb-NO" sz="1400" dirty="0" err="1"/>
              <a:t>distributions</a:t>
            </a:r>
            <a:r>
              <a:rPr lang="nb-NO" sz="1400" dirty="0"/>
              <a:t> and </a:t>
            </a:r>
            <a:r>
              <a:rPr lang="nb-NO" sz="1400" dirty="0" err="1"/>
              <a:t>correlations</a:t>
            </a:r>
            <a:endParaRPr lang="nb-NO" sz="1400" dirty="0"/>
          </a:p>
        </p:txBody>
      </p:sp>
      <p:sp>
        <p:nvSpPr>
          <p:cNvPr id="6" name="TextBox 5">
            <a:extLst>
              <a:ext uri="{FF2B5EF4-FFF2-40B4-BE49-F238E27FC236}">
                <a16:creationId xmlns:a16="http://schemas.microsoft.com/office/drawing/2014/main" id="{85083183-533D-93A3-079E-FB91CDB4DA57}"/>
              </a:ext>
            </a:extLst>
          </p:cNvPr>
          <p:cNvSpPr txBox="1"/>
          <p:nvPr/>
        </p:nvSpPr>
        <p:spPr>
          <a:xfrm>
            <a:off x="2783632" y="2564050"/>
            <a:ext cx="2348720" cy="307777"/>
          </a:xfrm>
          <a:prstGeom prst="rect">
            <a:avLst/>
          </a:prstGeom>
          <a:noFill/>
        </p:spPr>
        <p:txBody>
          <a:bodyPr wrap="none" rtlCol="0">
            <a:spAutoFit/>
          </a:bodyPr>
          <a:lstStyle/>
          <a:p>
            <a:r>
              <a:rPr lang="nb-NO" sz="1400" dirty="0" err="1"/>
              <a:t>Correlation</a:t>
            </a:r>
            <a:r>
              <a:rPr lang="nb-NO" sz="1400" dirty="0"/>
              <a:t> and </a:t>
            </a:r>
            <a:r>
              <a:rPr lang="nb-NO" sz="1400" dirty="0" err="1"/>
              <a:t>covariance</a:t>
            </a:r>
            <a:endParaRPr lang="nb-NO" sz="1400" dirty="0"/>
          </a:p>
        </p:txBody>
      </p:sp>
    </p:spTree>
    <p:extLst>
      <p:ext uri="{BB962C8B-B14F-4D97-AF65-F5344CB8AC3E}">
        <p14:creationId xmlns:p14="http://schemas.microsoft.com/office/powerpoint/2010/main" val="285757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blue graphs&#10;&#10;Description automatically generated">
            <a:extLst>
              <a:ext uri="{FF2B5EF4-FFF2-40B4-BE49-F238E27FC236}">
                <a16:creationId xmlns:a16="http://schemas.microsoft.com/office/drawing/2014/main" id="{98846D5A-B33A-ABFA-E3FB-9FE57C0B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3044957"/>
            <a:ext cx="4680520" cy="3120347"/>
          </a:xfrm>
          <a:prstGeom prst="rect">
            <a:avLst/>
          </a:prstGeom>
        </p:spPr>
      </p:pic>
      <p:pic>
        <p:nvPicPr>
          <p:cNvPr id="7" name="Picture 6" descr="A purple and orange squares&#10;&#10;Description automatically generated with medium confidence">
            <a:extLst>
              <a:ext uri="{FF2B5EF4-FFF2-40B4-BE49-F238E27FC236}">
                <a16:creationId xmlns:a16="http://schemas.microsoft.com/office/drawing/2014/main" id="{004FADCA-49F2-CFB3-B718-81AB80E55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196752"/>
            <a:ext cx="4896544" cy="1305745"/>
          </a:xfrm>
          <a:prstGeom prst="rect">
            <a:avLst/>
          </a:prstGeom>
        </p:spPr>
      </p:pic>
      <p:pic>
        <p:nvPicPr>
          <p:cNvPr id="20" name="Picture 19" descr="A screenshot of a computer generated image&#10;&#10;Description automatically generated">
            <a:extLst>
              <a:ext uri="{FF2B5EF4-FFF2-40B4-BE49-F238E27FC236}">
                <a16:creationId xmlns:a16="http://schemas.microsoft.com/office/drawing/2014/main" id="{22F08CD9-F697-05D7-3C19-33E6860F6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a:t>Sampling </a:t>
                </a:r>
                <a:r>
                  <a:rPr lang="nb-NO" dirty="0" err="1"/>
                  <a:t>the</a:t>
                </a:r>
                <a:r>
                  <a:rPr lang="nb-NO" dirty="0"/>
                  <a:t> </a:t>
                </a:r>
                <a:r>
                  <a:rPr lang="nb-NO" dirty="0" err="1"/>
                  <a:t>porosity</a:t>
                </a:r>
                <a:r>
                  <a:rPr lang="nb-NO" dirty="0"/>
                  <a:t> </a:t>
                </a:r>
                <a:r>
                  <a:rPr lang="nb-NO" dirty="0" err="1"/>
                  <a:t>distribution</a:t>
                </a:r>
                <a:r>
                  <a:rPr lang="nb-NO" dirty="0"/>
                  <a:t>: </a:t>
                </a:r>
                <a14:m>
                  <m:oMath xmlns:m="http://schemas.openxmlformats.org/officeDocument/2006/math">
                    <m:r>
                      <a:rPr lang="nb-NO" b="0" i="1" smtClean="0">
                        <a:latin typeface="Cambria Math" panose="02040503050406030204" pitchFamily="18" charset="0"/>
                      </a:rPr>
                      <m:t>𝑎</m:t>
                    </m:r>
                    <m:r>
                      <a:rPr lang="nb-NO" b="0" i="1" smtClean="0">
                        <a:latin typeface="Cambria Math" panose="02040503050406030204" pitchFamily="18" charset="0"/>
                      </a:rPr>
                      <m:t>=0.5</m:t>
                    </m:r>
                  </m:oMath>
                </a14:m>
                <a:endParaRPr lang="nb-NO" dirty="0"/>
              </a:p>
            </p:txBody>
          </p:sp>
        </mc:Choice>
        <mc:Fallback xmlns="">
          <p:sp>
            <p:nvSpPr>
              <p:cNvPr id="2" name="Title 1">
                <a:extLst>
                  <a:ext uri="{FF2B5EF4-FFF2-40B4-BE49-F238E27FC236}">
                    <a16:creationId xmlns:a16="http://schemas.microsoft.com/office/drawing/2014/main" id="{9AB74C69-CCA7-E155-A9CD-03707AA8CA0D}"/>
                  </a:ext>
                </a:extLst>
              </p:cNvPr>
              <p:cNvSpPr>
                <a:spLocks noGrp="1" noRot="1" noChangeAspect="1" noMove="1" noResize="1" noEditPoints="1" noAdjustHandles="1" noChangeArrowheads="1" noChangeShapeType="1" noTextEdit="1"/>
              </p:cNvSpPr>
              <p:nvPr>
                <p:ph type="title"/>
              </p:nvPr>
            </p:nvSpPr>
            <p:spPr>
              <a:xfrm>
                <a:off x="695325" y="332656"/>
                <a:ext cx="10801350" cy="1145313"/>
              </a:xfrm>
              <a:blipFill>
                <a:blip r:embed="rId5"/>
                <a:stretch>
                  <a:fillRect l="-1693"/>
                </a:stretch>
              </a:blipFill>
            </p:spPr>
            <p:txBody>
              <a:bodyPr/>
              <a:lstStyle/>
              <a:p>
                <a:r>
                  <a:rPr lang="nb-NO">
                    <a:noFill/>
                  </a:rPr>
                  <a:t> </a:t>
                </a:r>
              </a:p>
            </p:txBody>
          </p:sp>
        </mc:Fallback>
      </mc:AlternateContent>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sp>
        <p:nvSpPr>
          <p:cNvPr id="22" name="TextBox 21">
            <a:extLst>
              <a:ext uri="{FF2B5EF4-FFF2-40B4-BE49-F238E27FC236}">
                <a16:creationId xmlns:a16="http://schemas.microsoft.com/office/drawing/2014/main" id="{84D2F69B-BA1C-5F60-D83F-271B016A87CA}"/>
              </a:ext>
            </a:extLst>
          </p:cNvPr>
          <p:cNvSpPr txBox="1"/>
          <p:nvPr/>
        </p:nvSpPr>
        <p:spPr>
          <a:xfrm>
            <a:off x="1630779" y="6143217"/>
            <a:ext cx="2953053" cy="307777"/>
          </a:xfrm>
          <a:prstGeom prst="rect">
            <a:avLst/>
          </a:prstGeom>
          <a:noFill/>
        </p:spPr>
        <p:txBody>
          <a:bodyPr wrap="none" rtlCol="0">
            <a:spAutoFit/>
          </a:bodyPr>
          <a:lstStyle/>
          <a:p>
            <a:r>
              <a:rPr lang="nb-NO" sz="1400" dirty="0" err="1"/>
              <a:t>Some</a:t>
            </a:r>
            <a:r>
              <a:rPr lang="nb-NO" sz="1400" dirty="0"/>
              <a:t> </a:t>
            </a:r>
            <a:r>
              <a:rPr lang="nb-NO" sz="1400" dirty="0" err="1"/>
              <a:t>distributions</a:t>
            </a:r>
            <a:r>
              <a:rPr lang="nb-NO" sz="1400" dirty="0"/>
              <a:t> and </a:t>
            </a:r>
            <a:r>
              <a:rPr lang="nb-NO" sz="1400" dirty="0" err="1"/>
              <a:t>correlations</a:t>
            </a:r>
            <a:endParaRPr lang="nb-NO" sz="1400" dirty="0"/>
          </a:p>
        </p:txBody>
      </p:sp>
      <p:sp>
        <p:nvSpPr>
          <p:cNvPr id="23" name="TextBox 22">
            <a:extLst>
              <a:ext uri="{FF2B5EF4-FFF2-40B4-BE49-F238E27FC236}">
                <a16:creationId xmlns:a16="http://schemas.microsoft.com/office/drawing/2014/main" id="{041B6000-AF33-01C2-C615-5264D7711C20}"/>
              </a:ext>
            </a:extLst>
          </p:cNvPr>
          <p:cNvSpPr txBox="1"/>
          <p:nvPr/>
        </p:nvSpPr>
        <p:spPr>
          <a:xfrm>
            <a:off x="2783632" y="2564050"/>
            <a:ext cx="2348720" cy="307777"/>
          </a:xfrm>
          <a:prstGeom prst="rect">
            <a:avLst/>
          </a:prstGeom>
          <a:noFill/>
        </p:spPr>
        <p:txBody>
          <a:bodyPr wrap="none" rtlCol="0">
            <a:spAutoFit/>
          </a:bodyPr>
          <a:lstStyle/>
          <a:p>
            <a:r>
              <a:rPr lang="nb-NO" sz="1400" dirty="0" err="1"/>
              <a:t>Correlation</a:t>
            </a:r>
            <a:r>
              <a:rPr lang="nb-NO" sz="1400" dirty="0"/>
              <a:t> and </a:t>
            </a:r>
            <a:r>
              <a:rPr lang="nb-NO" sz="1400" dirty="0" err="1"/>
              <a:t>covariance</a:t>
            </a:r>
            <a:endParaRPr lang="nb-NO" sz="1400" dirty="0"/>
          </a:p>
        </p:txBody>
      </p:sp>
    </p:spTree>
    <p:extLst>
      <p:ext uri="{BB962C8B-B14F-4D97-AF65-F5344CB8AC3E}">
        <p14:creationId xmlns:p14="http://schemas.microsoft.com/office/powerpoint/2010/main" val="38462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4C69-CCA7-E155-A9CD-03707AA8CA0D}"/>
              </a:ext>
            </a:extLst>
          </p:cNvPr>
          <p:cNvSpPr>
            <a:spLocks noGrp="1"/>
          </p:cNvSpPr>
          <p:nvPr>
            <p:ph type="title"/>
          </p:nvPr>
        </p:nvSpPr>
        <p:spPr>
          <a:xfrm>
            <a:off x="695325" y="332656"/>
            <a:ext cx="10801350" cy="1145313"/>
          </a:xfrm>
        </p:spPr>
        <p:txBody>
          <a:bodyPr/>
          <a:lstStyle/>
          <a:p>
            <a:r>
              <a:rPr lang="nb-NO" dirty="0" err="1"/>
              <a:t>Permeability</a:t>
            </a:r>
            <a:r>
              <a:rPr lang="nb-NO" dirty="0"/>
              <a:t> </a:t>
            </a:r>
            <a:r>
              <a:rPr lang="nb-NO" dirty="0" err="1"/>
              <a:t>models</a:t>
            </a:r>
            <a:endParaRPr lang="nb-NO" dirty="0"/>
          </a:p>
        </p:txBody>
      </p:sp>
      <p:sp>
        <p:nvSpPr>
          <p:cNvPr id="3" name="Slide Number Placeholder 2">
            <a:extLst>
              <a:ext uri="{FF2B5EF4-FFF2-40B4-BE49-F238E27FC236}">
                <a16:creationId xmlns:a16="http://schemas.microsoft.com/office/drawing/2014/main" id="{2257D0E3-4131-56D6-AD59-D872308590C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19" name="Picture 18" descr="A screenshot of a computer generated image&#10;&#10;Description automatically generated">
            <a:extLst>
              <a:ext uri="{FF2B5EF4-FFF2-40B4-BE49-F238E27FC236}">
                <a16:creationId xmlns:a16="http://schemas.microsoft.com/office/drawing/2014/main" id="{C44963F6-D096-D953-A630-9F62AEF3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980728"/>
            <a:ext cx="5592696" cy="5162489"/>
          </a:xfrm>
          <a:prstGeom prst="rect">
            <a:avLst/>
          </a:prstGeom>
        </p:spPr>
      </p:pic>
      <p:pic>
        <p:nvPicPr>
          <p:cNvPr id="4" name="Picture 3" descr="A screenshot of a computer generated image&#10;&#10;Description automatically generated">
            <a:extLst>
              <a:ext uri="{FF2B5EF4-FFF2-40B4-BE49-F238E27FC236}">
                <a16:creationId xmlns:a16="http://schemas.microsoft.com/office/drawing/2014/main" id="{A17A47CB-89A0-7E21-F67A-4380CDCBF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88" y="983048"/>
            <a:ext cx="5592696" cy="516248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35B28F-B248-7C0F-C701-182F421C4778}"/>
                  </a:ext>
                </a:extLst>
              </p:cNvPr>
              <p:cNvSpPr txBox="1"/>
              <p:nvPr/>
            </p:nvSpPr>
            <p:spPr>
              <a:xfrm>
                <a:off x="2423592" y="6143217"/>
                <a:ext cx="8871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=0.5</m:t>
                      </m:r>
                    </m:oMath>
                  </m:oMathPara>
                </a14:m>
                <a:endParaRPr lang="nb-NO" sz="1600" dirty="0"/>
              </a:p>
            </p:txBody>
          </p:sp>
        </mc:Choice>
        <mc:Fallback xmlns="">
          <p:sp>
            <p:nvSpPr>
              <p:cNvPr id="6" name="TextBox 5">
                <a:extLst>
                  <a:ext uri="{FF2B5EF4-FFF2-40B4-BE49-F238E27FC236}">
                    <a16:creationId xmlns:a16="http://schemas.microsoft.com/office/drawing/2014/main" id="{A935B28F-B248-7C0F-C701-182F421C4778}"/>
                  </a:ext>
                </a:extLst>
              </p:cNvPr>
              <p:cNvSpPr txBox="1">
                <a:spLocks noRot="1" noChangeAspect="1" noMove="1" noResize="1" noEditPoints="1" noAdjustHandles="1" noChangeArrowheads="1" noChangeShapeType="1" noTextEdit="1"/>
              </p:cNvSpPr>
              <p:nvPr/>
            </p:nvSpPr>
            <p:spPr>
              <a:xfrm>
                <a:off x="2423592" y="6143217"/>
                <a:ext cx="887166" cy="338554"/>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0D1DB1-9C3A-56AF-A054-9715B39917BF}"/>
                  </a:ext>
                </a:extLst>
              </p:cNvPr>
              <p:cNvSpPr txBox="1"/>
              <p:nvPr/>
            </p:nvSpPr>
            <p:spPr>
              <a:xfrm>
                <a:off x="8544272" y="6143217"/>
                <a:ext cx="8871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𝑎</m:t>
                      </m:r>
                      <m:r>
                        <a:rPr lang="nb-NO" sz="1600" b="0" i="1" smtClean="0">
                          <a:latin typeface="Cambria Math" panose="02040503050406030204" pitchFamily="18" charset="0"/>
                        </a:rPr>
                        <m:t>=1.0</m:t>
                      </m:r>
                    </m:oMath>
                  </m:oMathPara>
                </a14:m>
                <a:endParaRPr lang="nb-NO" sz="1600" dirty="0"/>
              </a:p>
            </p:txBody>
          </p:sp>
        </mc:Choice>
        <mc:Fallback xmlns="">
          <p:sp>
            <p:nvSpPr>
              <p:cNvPr id="7" name="TextBox 6">
                <a:extLst>
                  <a:ext uri="{FF2B5EF4-FFF2-40B4-BE49-F238E27FC236}">
                    <a16:creationId xmlns:a16="http://schemas.microsoft.com/office/drawing/2014/main" id="{630D1DB1-9C3A-56AF-A054-9715B39917BF}"/>
                  </a:ext>
                </a:extLst>
              </p:cNvPr>
              <p:cNvSpPr txBox="1">
                <a:spLocks noRot="1" noChangeAspect="1" noMove="1" noResize="1" noEditPoints="1" noAdjustHandles="1" noChangeArrowheads="1" noChangeShapeType="1" noTextEdit="1"/>
              </p:cNvSpPr>
              <p:nvPr/>
            </p:nvSpPr>
            <p:spPr>
              <a:xfrm>
                <a:off x="8544272" y="6143217"/>
                <a:ext cx="887166" cy="338554"/>
              </a:xfrm>
              <a:prstGeom prst="rect">
                <a:avLst/>
              </a:prstGeom>
              <a:blipFill>
                <a:blip r:embed="rId5"/>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57704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graph&#10;&#10;Description automatically generated">
            <a:extLst>
              <a:ext uri="{FF2B5EF4-FFF2-40B4-BE49-F238E27FC236}">
                <a16:creationId xmlns:a16="http://schemas.microsoft.com/office/drawing/2014/main" id="{CA4B50F3-944E-D27F-9137-DB945D71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4072" y="2780928"/>
            <a:ext cx="5586316" cy="2793158"/>
          </a:xfrm>
          <a:prstGeom prst="rect">
            <a:avLst/>
          </a:prstGeom>
        </p:spPr>
      </p:pic>
      <p:pic>
        <p:nvPicPr>
          <p:cNvPr id="3" name="Picture 2">
            <a:extLst>
              <a:ext uri="{FF2B5EF4-FFF2-40B4-BE49-F238E27FC236}">
                <a16:creationId xmlns:a16="http://schemas.microsoft.com/office/drawing/2014/main" id="{8DC795C1-0B5D-9B4D-0712-A1C89B4B902A}"/>
              </a:ext>
            </a:extLst>
          </p:cNvPr>
          <p:cNvPicPr>
            <a:picLocks noChangeAspect="1"/>
          </p:cNvPicPr>
          <p:nvPr/>
        </p:nvPicPr>
        <p:blipFill>
          <a:blip r:embed="rId3"/>
          <a:stretch>
            <a:fillRect/>
          </a:stretch>
        </p:blipFill>
        <p:spPr>
          <a:xfrm>
            <a:off x="503652" y="1434587"/>
            <a:ext cx="5823531" cy="2210437"/>
          </a:xfrm>
          <a:prstGeom prst="rect">
            <a:avLst/>
          </a:prstGeom>
        </p:spPr>
      </p:pic>
      <p:sp>
        <p:nvSpPr>
          <p:cNvPr id="15" name="Title 14">
            <a:extLst>
              <a:ext uri="{FF2B5EF4-FFF2-40B4-BE49-F238E27FC236}">
                <a16:creationId xmlns:a16="http://schemas.microsoft.com/office/drawing/2014/main" id="{901DBBB1-C1E8-9883-7659-A64232F620B1}"/>
              </a:ext>
            </a:extLst>
          </p:cNvPr>
          <p:cNvSpPr>
            <a:spLocks noGrp="1"/>
          </p:cNvSpPr>
          <p:nvPr>
            <p:ph type="title"/>
          </p:nvPr>
        </p:nvSpPr>
        <p:spPr>
          <a:xfrm>
            <a:off x="695324" y="492926"/>
            <a:ext cx="6142283" cy="1145313"/>
          </a:xfrm>
        </p:spPr>
        <p:txBody>
          <a:bodyPr/>
          <a:lstStyle/>
          <a:p>
            <a:r>
              <a:rPr lang="nb-NO" dirty="0" err="1"/>
              <a:t>Estimation</a:t>
            </a:r>
            <a:r>
              <a:rPr lang="nb-NO" dirty="0"/>
              <a:t> </a:t>
            </a:r>
            <a:r>
              <a:rPr lang="nb-NO" dirty="0" err="1"/>
              <a:t>of</a:t>
            </a:r>
            <a:r>
              <a:rPr lang="nb-NO" dirty="0"/>
              <a:t> b-</a:t>
            </a:r>
            <a:r>
              <a:rPr lang="nb-NO" dirty="0" err="1"/>
              <a:t>values</a:t>
            </a:r>
            <a:endParaRPr lang="nb-NO" dirty="0"/>
          </a:p>
        </p:txBody>
      </p:sp>
      <p:sp>
        <p:nvSpPr>
          <p:cNvPr id="2" name="Slide Number Placeholder 1">
            <a:extLst>
              <a:ext uri="{FF2B5EF4-FFF2-40B4-BE49-F238E27FC236}">
                <a16:creationId xmlns:a16="http://schemas.microsoft.com/office/drawing/2014/main" id="{F59CC1BF-F2B5-E210-6667-CFA08FA55A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D24475-5C1C-2C5A-496D-03DD4AC167E8}"/>
                  </a:ext>
                </a:extLst>
              </p:cNvPr>
              <p:cNvSpPr txBox="1"/>
              <p:nvPr/>
            </p:nvSpPr>
            <p:spPr>
              <a:xfrm>
                <a:off x="7087603" y="5661248"/>
                <a:ext cx="47929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srgbClr val="333333"/>
                    </a:solidFill>
                    <a:effectLst/>
                    <a:uLnTx/>
                    <a:uFillTx/>
                    <a:latin typeface="Equinor"/>
                    <a:ea typeface="+mn-ea"/>
                    <a:cs typeface="+mn-cs"/>
                  </a:rPr>
                  <a:t>Gutenberg-Richter (1949): SCEC 1980-2022 </a:t>
                </a:r>
                <a:r>
                  <a:rPr kumimoji="0" lang="nb-NO" sz="1200" b="0" i="0" u="none" strike="noStrike" kern="1200" cap="none" spc="0" normalizeH="0" baseline="0" noProof="0" dirty="0" err="1">
                    <a:ln>
                      <a:noFill/>
                    </a:ln>
                    <a:solidFill>
                      <a:srgbClr val="333333"/>
                    </a:solidFill>
                    <a:effectLst/>
                    <a:uLnTx/>
                    <a:uFillTx/>
                    <a:latin typeface="Equinor"/>
                    <a:ea typeface="+mn-ea"/>
                    <a:cs typeface="+mn-cs"/>
                  </a:rPr>
                  <a:t>catalogue</a:t>
                </a:r>
                <a:r>
                  <a:rPr kumimoji="0" lang="nb-NO" sz="1200" b="0" i="0" u="none" strike="noStrike" kern="1200" cap="none" spc="0" normalizeH="0" baseline="0" noProof="0" dirty="0">
                    <a:ln>
                      <a:noFill/>
                    </a:ln>
                    <a:solidFill>
                      <a:srgbClr val="333333"/>
                    </a:solidFill>
                    <a:effectLst/>
                    <a:uLnTx/>
                    <a:uFillTx/>
                    <a:latin typeface="Equinor"/>
                    <a:ea typeface="+mn-ea"/>
                    <a:cs typeface="+mn-cs"/>
                  </a:rPr>
                  <a:t>; all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2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2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endParaRPr kumimoji="0" lang="nb-NO" sz="12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Regression</a:t>
                </a: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b=1.049,  a=5.671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2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Aki(1965)MLE: b=1.026 +/- 0.008</a:t>
                </a:r>
              </a:p>
            </p:txBody>
          </p:sp>
        </mc:Choice>
        <mc:Fallback xmlns="">
          <p:sp>
            <p:nvSpPr>
              <p:cNvPr id="10" name="TextBox 9">
                <a:extLst>
                  <a:ext uri="{FF2B5EF4-FFF2-40B4-BE49-F238E27FC236}">
                    <a16:creationId xmlns:a16="http://schemas.microsoft.com/office/drawing/2014/main" id="{1ED24475-5C1C-2C5A-496D-03DD4AC167E8}"/>
                  </a:ext>
                </a:extLst>
              </p:cNvPr>
              <p:cNvSpPr txBox="1">
                <a:spLocks noRot="1" noChangeAspect="1" noMove="1" noResize="1" noEditPoints="1" noAdjustHandles="1" noChangeArrowheads="1" noChangeShapeType="1" noTextEdit="1"/>
              </p:cNvSpPr>
              <p:nvPr/>
            </p:nvSpPr>
            <p:spPr>
              <a:xfrm>
                <a:off x="7087603" y="5661248"/>
                <a:ext cx="4792973" cy="830997"/>
              </a:xfrm>
              <a:prstGeom prst="rect">
                <a:avLst/>
              </a:prstGeom>
              <a:blipFill>
                <a:blip r:embed="rId4"/>
                <a:stretch>
                  <a:fillRect l="-127" t="-735" b="-5147"/>
                </a:stretch>
              </a:blipFill>
            </p:spPr>
            <p:txBody>
              <a:bodyPr/>
              <a:lstStyle/>
              <a:p>
                <a:r>
                  <a:rPr lang="nb-NO">
                    <a:noFill/>
                  </a:rPr>
                  <a:t> </a:t>
                </a:r>
              </a:p>
            </p:txBody>
          </p:sp>
        </mc:Fallback>
      </mc:AlternateContent>
      <p:grpSp>
        <p:nvGrpSpPr>
          <p:cNvPr id="56" name="Group 55">
            <a:extLst>
              <a:ext uri="{FF2B5EF4-FFF2-40B4-BE49-F238E27FC236}">
                <a16:creationId xmlns:a16="http://schemas.microsoft.com/office/drawing/2014/main" id="{A3FE001F-5E00-F6E2-BAE5-D5CE808F6662}"/>
              </a:ext>
            </a:extLst>
          </p:cNvPr>
          <p:cNvGrpSpPr/>
          <p:nvPr/>
        </p:nvGrpSpPr>
        <p:grpSpPr>
          <a:xfrm>
            <a:off x="6877595" y="185208"/>
            <a:ext cx="3313153" cy="2484865"/>
            <a:chOff x="7252948" y="257053"/>
            <a:chExt cx="3022708" cy="2267031"/>
          </a:xfrm>
        </p:grpSpPr>
        <p:pic>
          <p:nvPicPr>
            <p:cNvPr id="27" name="Picture 26" descr="A blue and white chart&#10;&#10;Description automatically generated">
              <a:extLst>
                <a:ext uri="{FF2B5EF4-FFF2-40B4-BE49-F238E27FC236}">
                  <a16:creationId xmlns:a16="http://schemas.microsoft.com/office/drawing/2014/main" id="{5FB4FC7A-F383-9D4A-6AC6-9D56C8358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48" y="257053"/>
              <a:ext cx="3022708" cy="2267031"/>
            </a:xfrm>
            <a:prstGeom prst="rect">
              <a:avLst/>
            </a:prstGeom>
          </p:spPr>
        </p:pic>
        <p:cxnSp>
          <p:nvCxnSpPr>
            <p:cNvPr id="22" name="Straight Connector 21">
              <a:extLst>
                <a:ext uri="{FF2B5EF4-FFF2-40B4-BE49-F238E27FC236}">
                  <a16:creationId xmlns:a16="http://schemas.microsoft.com/office/drawing/2014/main" id="{35733A5E-FB19-6426-0208-FFA7E38982F1}"/>
                </a:ext>
              </a:extLst>
            </p:cNvPr>
            <p:cNvCxnSpPr>
              <a:cxnSpLocks/>
            </p:cNvCxnSpPr>
            <p:nvPr/>
          </p:nvCxnSpPr>
          <p:spPr>
            <a:xfrm>
              <a:off x="7864997" y="630820"/>
              <a:ext cx="341454" cy="1269474"/>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C0B9B5-D5D5-C665-0E1A-1881CE0225B1}"/>
                </a:ext>
              </a:extLst>
            </p:cNvPr>
            <p:cNvCxnSpPr>
              <a:cxnSpLocks/>
            </p:cNvCxnSpPr>
            <p:nvPr/>
          </p:nvCxnSpPr>
          <p:spPr>
            <a:xfrm flipH="1">
              <a:off x="8196503" y="1470725"/>
              <a:ext cx="1028520" cy="382962"/>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8928C0-2019-38FC-01A3-9411259D6BBB}"/>
                </a:ext>
              </a:extLst>
            </p:cNvPr>
            <p:cNvCxnSpPr>
              <a:cxnSpLocks/>
            </p:cNvCxnSpPr>
            <p:nvPr/>
          </p:nvCxnSpPr>
          <p:spPr>
            <a:xfrm flipH="1" flipV="1">
              <a:off x="7874044" y="619246"/>
              <a:ext cx="1350979" cy="330866"/>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AE85D3D-C9F9-D7AC-2419-5A1156441F2D}"/>
                </a:ext>
              </a:extLst>
            </p:cNvPr>
            <p:cNvSpPr/>
            <p:nvPr/>
          </p:nvSpPr>
          <p:spPr>
            <a:xfrm>
              <a:off x="9484090" y="1041157"/>
              <a:ext cx="709539" cy="859137"/>
            </a:xfrm>
            <a:prstGeom prst="ellipse">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cxnSp>
          <p:nvCxnSpPr>
            <p:cNvPr id="39" name="Straight Connector 38">
              <a:extLst>
                <a:ext uri="{FF2B5EF4-FFF2-40B4-BE49-F238E27FC236}">
                  <a16:creationId xmlns:a16="http://schemas.microsoft.com/office/drawing/2014/main" id="{F1508C66-3D8C-335E-53D1-37DB70EBA2C9}"/>
                </a:ext>
              </a:extLst>
            </p:cNvPr>
            <p:cNvCxnSpPr>
              <a:cxnSpLocks/>
            </p:cNvCxnSpPr>
            <p:nvPr/>
          </p:nvCxnSpPr>
          <p:spPr>
            <a:xfrm flipH="1">
              <a:off x="8056278" y="1112622"/>
              <a:ext cx="1290196"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7EF48A6-D359-6876-3682-E20B13457D44}"/>
                  </a:ext>
                </a:extLst>
              </p:cNvPr>
              <p:cNvSpPr txBox="1"/>
              <p:nvPr/>
            </p:nvSpPr>
            <p:spPr>
              <a:xfrm>
                <a:off x="10631710" y="3487783"/>
                <a:ext cx="137803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1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0" name="TextBox 49">
                <a:extLst>
                  <a:ext uri="{FF2B5EF4-FFF2-40B4-BE49-F238E27FC236}">
                    <a16:creationId xmlns:a16="http://schemas.microsoft.com/office/drawing/2014/main" id="{67EF48A6-D359-6876-3682-E20B13457D44}"/>
                  </a:ext>
                </a:extLst>
              </p:cNvPr>
              <p:cNvSpPr txBox="1">
                <a:spLocks noRot="1" noChangeAspect="1" noMove="1" noResize="1" noEditPoints="1" noAdjustHandles="1" noChangeArrowheads="1" noChangeShapeType="1" noTextEdit="1"/>
              </p:cNvSpPr>
              <p:nvPr/>
            </p:nvSpPr>
            <p:spPr>
              <a:xfrm>
                <a:off x="10631710" y="3487783"/>
                <a:ext cx="1378032" cy="246221"/>
              </a:xfrm>
              <a:prstGeom prst="rect">
                <a:avLst/>
              </a:prstGeom>
              <a:blipFill>
                <a:blip r:embed="rId7"/>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0A80A3C-3E63-9066-CDC0-A213EB5C2C3C}"/>
                  </a:ext>
                </a:extLst>
              </p:cNvPr>
              <p:cNvSpPr txBox="1"/>
              <p:nvPr/>
            </p:nvSpPr>
            <p:spPr>
              <a:xfrm>
                <a:off x="8179305" y="3492286"/>
                <a:ext cx="1087076" cy="2489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e>
                        <m:sup>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𝑎</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 −</m:t>
                          </m:r>
                          <m:r>
                            <a:rPr kumimoji="0" lang="nb-NO" sz="10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𝑏𝑀</m:t>
                          </m:r>
                        </m:sup>
                      </m:sSup>
                    </m:oMath>
                  </m:oMathPara>
                </a14:m>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51" name="TextBox 50">
                <a:extLst>
                  <a:ext uri="{FF2B5EF4-FFF2-40B4-BE49-F238E27FC236}">
                    <a16:creationId xmlns:a16="http://schemas.microsoft.com/office/drawing/2014/main" id="{F0A80A3C-3E63-9066-CDC0-A213EB5C2C3C}"/>
                  </a:ext>
                </a:extLst>
              </p:cNvPr>
              <p:cNvSpPr txBox="1">
                <a:spLocks noRot="1" noChangeAspect="1" noMove="1" noResize="1" noEditPoints="1" noAdjustHandles="1" noChangeArrowheads="1" noChangeShapeType="1" noTextEdit="1"/>
              </p:cNvSpPr>
              <p:nvPr/>
            </p:nvSpPr>
            <p:spPr>
              <a:xfrm>
                <a:off x="8179305" y="3492286"/>
                <a:ext cx="1087076" cy="248914"/>
              </a:xfrm>
              <a:prstGeom prst="rect">
                <a:avLst/>
              </a:prstGeom>
              <a:blipFill>
                <a:blip r:embed="rId8"/>
                <a:stretch>
                  <a:fillRect/>
                </a:stretch>
              </a:blipFill>
            </p:spPr>
            <p:txBody>
              <a:bodyPr/>
              <a:lstStyle/>
              <a:p>
                <a:r>
                  <a:rPr lang="nb-NO">
                    <a:noFill/>
                  </a:rPr>
                  <a:t> </a:t>
                </a:r>
              </a:p>
            </p:txBody>
          </p:sp>
        </mc:Fallback>
      </mc:AlternateContent>
      <p:sp>
        <p:nvSpPr>
          <p:cNvPr id="16" name="Speech Bubble: Rectangle 15">
            <a:extLst>
              <a:ext uri="{FF2B5EF4-FFF2-40B4-BE49-F238E27FC236}">
                <a16:creationId xmlns:a16="http://schemas.microsoft.com/office/drawing/2014/main" id="{B21EC28E-0AB0-E8A6-82CA-AA16A37657DD}"/>
              </a:ext>
            </a:extLst>
          </p:cNvPr>
          <p:cNvSpPr/>
          <p:nvPr/>
        </p:nvSpPr>
        <p:spPr>
          <a:xfrm>
            <a:off x="5452914" y="668058"/>
            <a:ext cx="1378032" cy="553605"/>
          </a:xfrm>
          <a:prstGeom prst="wedgeRectCallout">
            <a:avLst>
              <a:gd name="adj1" fmla="val 124415"/>
              <a:gd name="adj2" fmla="val -1067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Shallow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sediments and metasediments</a:t>
            </a:r>
          </a:p>
        </p:txBody>
      </p:sp>
      <p:sp>
        <p:nvSpPr>
          <p:cNvPr id="17" name="Speech Bubble: Rectangle 16">
            <a:extLst>
              <a:ext uri="{FF2B5EF4-FFF2-40B4-BE49-F238E27FC236}">
                <a16:creationId xmlns:a16="http://schemas.microsoft.com/office/drawing/2014/main" id="{BD63A8AF-B3F2-283E-FB0C-8955704E7CDB}"/>
              </a:ext>
            </a:extLst>
          </p:cNvPr>
          <p:cNvSpPr/>
          <p:nvPr/>
        </p:nvSpPr>
        <p:spPr>
          <a:xfrm>
            <a:off x="5452914" y="1345186"/>
            <a:ext cx="1378032" cy="503249"/>
          </a:xfrm>
          <a:prstGeom prst="wedgeRectCallout">
            <a:avLst>
              <a:gd name="adj1" fmla="val 132586"/>
              <a:gd name="adj2" fmla="val -362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r>
              <a:rPr kumimoji="0" lang="nb-NO" sz="1000" b="0" i="0" u="none" strike="noStrike" kern="1200" cap="none" spc="0" normalizeH="0" baseline="0" noProof="0" dirty="0">
                <a:ln>
                  <a:noFill/>
                </a:ln>
                <a:solidFill>
                  <a:srgbClr val="333333"/>
                </a:solidFill>
                <a:effectLst/>
                <a:uLnTx/>
                <a:uFillTx/>
                <a:latin typeface="Equinor"/>
                <a:ea typeface="+mn-ea"/>
                <a:cs typeface="+mn-cs"/>
              </a:rPr>
              <a:t>: Earth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crust</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sp>
        <p:nvSpPr>
          <p:cNvPr id="18" name="Speech Bubble: Rectangle 17">
            <a:extLst>
              <a:ext uri="{FF2B5EF4-FFF2-40B4-BE49-F238E27FC236}">
                <a16:creationId xmlns:a16="http://schemas.microsoft.com/office/drawing/2014/main" id="{50131906-AA26-CAF7-5387-705CB3CFB89F}"/>
              </a:ext>
            </a:extLst>
          </p:cNvPr>
          <p:cNvSpPr/>
          <p:nvPr/>
        </p:nvSpPr>
        <p:spPr>
          <a:xfrm>
            <a:off x="10384799" y="962886"/>
            <a:ext cx="1378032" cy="655459"/>
          </a:xfrm>
          <a:prstGeom prst="wedgeRectCallout">
            <a:avLst>
              <a:gd name="adj1" fmla="val -93644"/>
              <a:gd name="adj2" fmla="val 315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a:ln>
                  <a:noFill/>
                </a:ln>
                <a:solidFill>
                  <a:srgbClr val="333333"/>
                </a:solidFill>
                <a:effectLst/>
                <a:uLnTx/>
                <a:uFillTx/>
                <a:latin typeface="Equinor"/>
                <a:ea typeface="+mn-ea"/>
                <a:cs typeface="+mn-cs"/>
              </a:rPr>
              <a:t>Large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000" b="0" i="0" u="none" strike="noStrike" kern="1200" cap="none" spc="0" normalizeH="0" baseline="0" noProof="0" dirty="0">
                <a:ln>
                  <a:noFill/>
                </a:ln>
                <a:solidFill>
                  <a:srgbClr val="333333"/>
                </a:solidFill>
                <a:effectLst/>
                <a:uLnTx/>
                <a:uFillTx/>
                <a:latin typeface="Equinor"/>
                <a:ea typeface="+mn-ea"/>
                <a:cs typeface="+mn-cs"/>
              </a:rPr>
              <a:t> (M&gt;5)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occur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mainly</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deeper</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4B2FDF-7EC4-F120-1A05-8303846F184A}"/>
                  </a:ext>
                </a:extLst>
              </p:cNvPr>
              <p:cNvSpPr txBox="1"/>
              <p:nvPr/>
            </p:nvSpPr>
            <p:spPr>
              <a:xfrm>
                <a:off x="1199456" y="4365104"/>
                <a:ext cx="1356718" cy="891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𝑏</m:t>
                      </m:r>
                      <m:r>
                        <a:rPr lang="nb-NO" b="0" i="1" smtClean="0">
                          <a:latin typeface="Cambria Math" panose="02040503050406030204" pitchFamily="18" charset="0"/>
                        </a:rPr>
                        <m:t>=</m:t>
                      </m:r>
                      <m:f>
                        <m:fPr>
                          <m:ctrlPr>
                            <a:rPr lang="nb-NO" b="0" i="1" smtClean="0">
                              <a:latin typeface="Cambria Math" panose="02040503050406030204" pitchFamily="18" charset="0"/>
                            </a:rPr>
                          </m:ctrlPr>
                        </m:fPr>
                        <m:num>
                          <m:func>
                            <m:funcPr>
                              <m:ctrlPr>
                                <a:rPr lang="nb-NO" b="0" i="1" smtClean="0">
                                  <a:latin typeface="Cambria Math" panose="02040503050406030204" pitchFamily="18" charset="0"/>
                                </a:rPr>
                              </m:ctrlPr>
                            </m:funcPr>
                            <m:fName>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log</m:t>
                                  </m:r>
                                </m:e>
                                <m:sub>
                                  <m:r>
                                    <a:rPr lang="nb-NO" b="0" i="1" smtClean="0">
                                      <a:latin typeface="Cambria Math" panose="02040503050406030204" pitchFamily="18" charset="0"/>
                                    </a:rPr>
                                    <m:t>10</m:t>
                                  </m:r>
                                </m:sub>
                              </m:sSub>
                            </m:fName>
                            <m:e>
                              <m:r>
                                <a:rPr lang="nb-NO" b="0" i="1" smtClean="0">
                                  <a:latin typeface="Cambria Math" panose="02040503050406030204" pitchFamily="18" charset="0"/>
                                </a:rPr>
                                <m:t>𝑒</m:t>
                              </m:r>
                            </m:e>
                          </m:func>
                        </m:num>
                        <m:den>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𝑀</m:t>
                              </m:r>
                            </m:e>
                          </m:acc>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𝐶</m:t>
                              </m:r>
                            </m:sub>
                          </m:sSub>
                        </m:den>
                      </m:f>
                    </m:oMath>
                  </m:oMathPara>
                </a14:m>
                <a:endParaRPr lang="nb-NO" b="0" dirty="0"/>
              </a:p>
              <a:p>
                <a:endParaRPr lang="nb-NO" dirty="0"/>
              </a:p>
            </p:txBody>
          </p:sp>
        </mc:Choice>
        <mc:Fallback xmlns="">
          <p:sp>
            <p:nvSpPr>
              <p:cNvPr id="5" name="TextBox 4">
                <a:extLst>
                  <a:ext uri="{FF2B5EF4-FFF2-40B4-BE49-F238E27FC236}">
                    <a16:creationId xmlns:a16="http://schemas.microsoft.com/office/drawing/2014/main" id="{F94B2FDF-7EC4-F120-1A05-8303846F184A}"/>
                  </a:ext>
                </a:extLst>
              </p:cNvPr>
              <p:cNvSpPr txBox="1">
                <a:spLocks noRot="1" noChangeAspect="1" noMove="1" noResize="1" noEditPoints="1" noAdjustHandles="1" noChangeArrowheads="1" noChangeShapeType="1" noTextEdit="1"/>
              </p:cNvSpPr>
              <p:nvPr/>
            </p:nvSpPr>
            <p:spPr>
              <a:xfrm>
                <a:off x="1199456" y="4365104"/>
                <a:ext cx="1356718" cy="891654"/>
              </a:xfrm>
              <a:prstGeom prst="rect">
                <a:avLst/>
              </a:prstGeom>
              <a:blipFill>
                <a:blip r:embed="rId9"/>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C9CD70-9193-1FB1-58ED-FC9302A90821}"/>
                  </a:ext>
                </a:extLst>
              </p:cNvPr>
              <p:cNvSpPr txBox="1"/>
              <p:nvPr/>
            </p:nvSpPr>
            <p:spPr>
              <a:xfrm>
                <a:off x="1199456" y="5286392"/>
                <a:ext cx="937949" cy="839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𝑠</m:t>
                          </m:r>
                        </m:e>
                        <m:sub>
                          <m:r>
                            <a:rPr lang="nb-NO" b="0" i="1" smtClean="0">
                              <a:latin typeface="Cambria Math" panose="02040503050406030204" pitchFamily="18" charset="0"/>
                            </a:rPr>
                            <m:t>𝑏</m:t>
                          </m:r>
                        </m:sub>
                      </m:sSub>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𝑏</m:t>
                          </m:r>
                        </m:num>
                        <m:den>
                          <m:r>
                            <a:rPr lang="nb-NO" b="0" i="1" smtClean="0">
                              <a:latin typeface="Cambria Math" panose="02040503050406030204" pitchFamily="18" charset="0"/>
                            </a:rPr>
                            <m:t>√</m:t>
                          </m:r>
                          <m:r>
                            <a:rPr lang="nb-NO" b="0" i="1" smtClean="0">
                              <a:latin typeface="Cambria Math" panose="02040503050406030204" pitchFamily="18" charset="0"/>
                            </a:rPr>
                            <m:t>𝑛</m:t>
                          </m:r>
                        </m:den>
                      </m:f>
                    </m:oMath>
                  </m:oMathPara>
                </a14:m>
                <a:endParaRPr lang="nb-NO" b="0" dirty="0"/>
              </a:p>
              <a:p>
                <a:endParaRPr lang="nb-NO" dirty="0"/>
              </a:p>
            </p:txBody>
          </p:sp>
        </mc:Choice>
        <mc:Fallback xmlns="">
          <p:sp>
            <p:nvSpPr>
              <p:cNvPr id="7" name="TextBox 6">
                <a:extLst>
                  <a:ext uri="{FF2B5EF4-FFF2-40B4-BE49-F238E27FC236}">
                    <a16:creationId xmlns:a16="http://schemas.microsoft.com/office/drawing/2014/main" id="{13C9CD70-9193-1FB1-58ED-FC9302A90821}"/>
                  </a:ext>
                </a:extLst>
              </p:cNvPr>
              <p:cNvSpPr txBox="1">
                <a:spLocks noRot="1" noChangeAspect="1" noMove="1" noResize="1" noEditPoints="1" noAdjustHandles="1" noChangeArrowheads="1" noChangeShapeType="1" noTextEdit="1"/>
              </p:cNvSpPr>
              <p:nvPr/>
            </p:nvSpPr>
            <p:spPr>
              <a:xfrm>
                <a:off x="1199456" y="5286392"/>
                <a:ext cx="937949" cy="839782"/>
              </a:xfrm>
              <a:prstGeom prst="rect">
                <a:avLst/>
              </a:prstGeom>
              <a:blipFill>
                <a:blip r:embed="rId10"/>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90281E-D8CB-1A3E-62E8-A0FCCC8451CB}"/>
                  </a:ext>
                </a:extLst>
              </p:cNvPr>
              <p:cNvSpPr txBox="1"/>
              <p:nvPr/>
            </p:nvSpPr>
            <p:spPr>
              <a:xfrm>
                <a:off x="3272539" y="4427307"/>
                <a:ext cx="115435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𝑀</m:t>
                          </m:r>
                        </m:e>
                      </m:acc>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𝑛</m:t>
                          </m:r>
                        </m:den>
                      </m:f>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𝑖</m:t>
                          </m:r>
                        </m:sub>
                      </m:sSub>
                    </m:oMath>
                  </m:oMathPara>
                </a14:m>
                <a:endParaRPr lang="nb-NO" dirty="0"/>
              </a:p>
            </p:txBody>
          </p:sp>
        </mc:Choice>
        <mc:Fallback xmlns="">
          <p:sp>
            <p:nvSpPr>
              <p:cNvPr id="8" name="TextBox 7">
                <a:extLst>
                  <a:ext uri="{FF2B5EF4-FFF2-40B4-BE49-F238E27FC236}">
                    <a16:creationId xmlns:a16="http://schemas.microsoft.com/office/drawing/2014/main" id="{6690281E-D8CB-1A3E-62E8-A0FCCC8451CB}"/>
                  </a:ext>
                </a:extLst>
              </p:cNvPr>
              <p:cNvSpPr txBox="1">
                <a:spLocks noRot="1" noChangeAspect="1" noMove="1" noResize="1" noEditPoints="1" noAdjustHandles="1" noChangeArrowheads="1" noChangeShapeType="1" noTextEdit="1"/>
              </p:cNvSpPr>
              <p:nvPr/>
            </p:nvSpPr>
            <p:spPr>
              <a:xfrm>
                <a:off x="3272539" y="4427307"/>
                <a:ext cx="1154354" cy="520399"/>
              </a:xfrm>
              <a:prstGeom prst="rect">
                <a:avLst/>
              </a:prstGeom>
              <a:blipFill>
                <a:blip r:embed="rId11"/>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C44BAC-FE11-2CA6-EB87-AE5406B24461}"/>
                  </a:ext>
                </a:extLst>
              </p:cNvPr>
              <p:cNvSpPr txBox="1"/>
              <p:nvPr/>
            </p:nvSpPr>
            <p:spPr>
              <a:xfrm>
                <a:off x="3272539" y="5117543"/>
                <a:ext cx="2066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𝑀</m:t>
                          </m:r>
                        </m:e>
                        <m:sub>
                          <m:r>
                            <a:rPr lang="nb-NO" b="0" i="1" smtClean="0">
                              <a:latin typeface="Cambria Math" panose="02040503050406030204" pitchFamily="18" charset="0"/>
                            </a:rPr>
                            <m:t>𝐶</m:t>
                          </m:r>
                        </m:sub>
                      </m:sSub>
                      <m:r>
                        <a:rPr lang="nb-NO" b="0" i="1" smtClean="0">
                          <a:latin typeface="Cambria Math" panose="02040503050406030204" pitchFamily="18" charset="0"/>
                        </a:rPr>
                        <m:t>=</m:t>
                      </m:r>
                      <m:r>
                        <m:rPr>
                          <m:sty m:val="p"/>
                        </m:rPr>
                        <a:rPr lang="nb-NO" b="0" i="0" smtClean="0">
                          <a:latin typeface="Cambria Math" panose="02040503050406030204" pitchFamily="18" charset="0"/>
                        </a:rPr>
                        <m:t>completeness</m:t>
                      </m:r>
                    </m:oMath>
                  </m:oMathPara>
                </a14:m>
                <a:endParaRPr lang="nb-NO" dirty="0"/>
              </a:p>
            </p:txBody>
          </p:sp>
        </mc:Choice>
        <mc:Fallback xmlns="">
          <p:sp>
            <p:nvSpPr>
              <p:cNvPr id="9" name="TextBox 8">
                <a:extLst>
                  <a:ext uri="{FF2B5EF4-FFF2-40B4-BE49-F238E27FC236}">
                    <a16:creationId xmlns:a16="http://schemas.microsoft.com/office/drawing/2014/main" id="{A8C44BAC-FE11-2CA6-EB87-AE5406B24461}"/>
                  </a:ext>
                </a:extLst>
              </p:cNvPr>
              <p:cNvSpPr txBox="1">
                <a:spLocks noRot="1" noChangeAspect="1" noMove="1" noResize="1" noEditPoints="1" noAdjustHandles="1" noChangeArrowheads="1" noChangeShapeType="1" noTextEdit="1"/>
              </p:cNvSpPr>
              <p:nvPr/>
            </p:nvSpPr>
            <p:spPr>
              <a:xfrm>
                <a:off x="3272539" y="5117543"/>
                <a:ext cx="2066399" cy="276999"/>
              </a:xfrm>
              <a:prstGeom prst="rect">
                <a:avLst/>
              </a:prstGeom>
              <a:blipFill>
                <a:blip r:embed="rId12"/>
                <a:stretch>
                  <a:fillRect l="-885" r="-2360" b="-34783"/>
                </a:stretch>
              </a:blipFill>
            </p:spPr>
            <p:txBody>
              <a:bodyPr/>
              <a:lstStyle/>
              <a:p>
                <a:r>
                  <a:rPr lang="nb-NO">
                    <a:noFill/>
                  </a:rPr>
                  <a:t> </a:t>
                </a:r>
              </a:p>
            </p:txBody>
          </p:sp>
        </mc:Fallback>
      </mc:AlternateContent>
    </p:spTree>
    <p:extLst>
      <p:ext uri="{BB962C8B-B14F-4D97-AF65-F5344CB8AC3E}">
        <p14:creationId xmlns:p14="http://schemas.microsoft.com/office/powerpoint/2010/main" val="2094339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CFA1-D3AB-1C08-725D-0A953BDB7811}"/>
              </a:ext>
            </a:extLst>
          </p:cNvPr>
          <p:cNvSpPr>
            <a:spLocks noGrp="1"/>
          </p:cNvSpPr>
          <p:nvPr>
            <p:ph type="title"/>
          </p:nvPr>
        </p:nvSpPr>
        <p:spPr>
          <a:xfrm>
            <a:off x="695325" y="523196"/>
            <a:ext cx="10801350" cy="961588"/>
          </a:xfrm>
        </p:spPr>
        <p:txBody>
          <a:bodyPr/>
          <a:lstStyle/>
          <a:p>
            <a:r>
              <a:rPr lang="nb-NO" dirty="0" err="1"/>
              <a:t>Focal</a:t>
            </a:r>
            <a:r>
              <a:rPr lang="nb-NO" dirty="0"/>
              <a:t> </a:t>
            </a:r>
            <a:r>
              <a:rPr lang="nb-NO" dirty="0" err="1"/>
              <a:t>mechanisms</a:t>
            </a:r>
            <a:br>
              <a:rPr lang="nb-NO" dirty="0"/>
            </a:br>
            <a:r>
              <a:rPr lang="nb-NO" dirty="0"/>
              <a:t>Strike, </a:t>
            </a:r>
            <a:r>
              <a:rPr lang="nb-NO" dirty="0" err="1"/>
              <a:t>dip</a:t>
            </a:r>
            <a:r>
              <a:rPr lang="nb-NO" dirty="0"/>
              <a:t>, rake and beachballs</a:t>
            </a:r>
          </a:p>
        </p:txBody>
      </p:sp>
      <p:sp>
        <p:nvSpPr>
          <p:cNvPr id="3" name="Slide Number Placeholder 2">
            <a:extLst>
              <a:ext uri="{FF2B5EF4-FFF2-40B4-BE49-F238E27FC236}">
                <a16:creationId xmlns:a16="http://schemas.microsoft.com/office/drawing/2014/main" id="{1A0D459F-6D94-0F75-EB4B-6AB57CF0EC7E}"/>
              </a:ext>
            </a:extLst>
          </p:cNvPr>
          <p:cNvSpPr>
            <a:spLocks noGrp="1"/>
          </p:cNvSpPr>
          <p:nvPr>
            <p:ph type="sldNum" sz="quarter" idx="12"/>
          </p:nvPr>
        </p:nvSpPr>
        <p:spPr/>
        <p:txBody>
          <a:bodyPr/>
          <a:lstStyle/>
          <a:p>
            <a:fld id="{5D1E5300-FC0F-4317-A193-EF6CE9E6F7B5}" type="slidenum">
              <a:rPr lang="en-GB" smtClean="0"/>
              <a:pPr/>
              <a:t>20</a:t>
            </a:fld>
            <a:r>
              <a:rPr lang="en-GB"/>
              <a:t>  |  </a:t>
            </a:r>
            <a:endParaRPr lang="en-GB" noProof="0" dirty="0"/>
          </a:p>
        </p:txBody>
      </p:sp>
      <p:pic>
        <p:nvPicPr>
          <p:cNvPr id="4" name="Picture 3">
            <a:extLst>
              <a:ext uri="{FF2B5EF4-FFF2-40B4-BE49-F238E27FC236}">
                <a16:creationId xmlns:a16="http://schemas.microsoft.com/office/drawing/2014/main" id="{96238C99-0882-51ED-EDEE-9AF5F2FF53E0}"/>
              </a:ext>
            </a:extLst>
          </p:cNvPr>
          <p:cNvPicPr>
            <a:picLocks noChangeAspect="1"/>
          </p:cNvPicPr>
          <p:nvPr/>
        </p:nvPicPr>
        <p:blipFill>
          <a:blip r:embed="rId2"/>
          <a:stretch>
            <a:fillRect/>
          </a:stretch>
        </p:blipFill>
        <p:spPr>
          <a:xfrm>
            <a:off x="466724" y="2705100"/>
            <a:ext cx="4158841" cy="2729240"/>
          </a:xfrm>
          <a:prstGeom prst="rect">
            <a:avLst/>
          </a:prstGeom>
        </p:spPr>
      </p:pic>
      <p:pic>
        <p:nvPicPr>
          <p:cNvPr id="6" name="Picture 5">
            <a:extLst>
              <a:ext uri="{FF2B5EF4-FFF2-40B4-BE49-F238E27FC236}">
                <a16:creationId xmlns:a16="http://schemas.microsoft.com/office/drawing/2014/main" id="{FA64B4A5-74EE-2F7C-50E1-424EDF7299F3}"/>
              </a:ext>
            </a:extLst>
          </p:cNvPr>
          <p:cNvPicPr>
            <a:picLocks noChangeAspect="1"/>
          </p:cNvPicPr>
          <p:nvPr/>
        </p:nvPicPr>
        <p:blipFill>
          <a:blip r:embed="rId3"/>
          <a:stretch>
            <a:fillRect/>
          </a:stretch>
        </p:blipFill>
        <p:spPr>
          <a:xfrm>
            <a:off x="4790952" y="2544940"/>
            <a:ext cx="6895652" cy="2889400"/>
          </a:xfrm>
          <a:prstGeom prst="rect">
            <a:avLst/>
          </a:prstGeom>
        </p:spPr>
      </p:pic>
    </p:spTree>
    <p:extLst>
      <p:ext uri="{BB962C8B-B14F-4D97-AF65-F5344CB8AC3E}">
        <p14:creationId xmlns:p14="http://schemas.microsoft.com/office/powerpoint/2010/main" val="280184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21</a:t>
            </a:fld>
            <a:r>
              <a:rPr lang="en-GB"/>
              <a:t>  |  </a:t>
            </a:r>
            <a:endParaRPr lang="en-GB" noProof="0" dirty="0"/>
          </a:p>
        </p:txBody>
      </p:sp>
      <p:sp>
        <p:nvSpPr>
          <p:cNvPr id="8" name="TextBox 7">
            <a:extLst>
              <a:ext uri="{FF2B5EF4-FFF2-40B4-BE49-F238E27FC236}">
                <a16:creationId xmlns:a16="http://schemas.microsoft.com/office/drawing/2014/main" id="{9FF2FE9A-15AD-07F0-215F-87FBE763D3B9}"/>
              </a:ext>
            </a:extLst>
          </p:cNvPr>
          <p:cNvSpPr txBox="1"/>
          <p:nvPr/>
        </p:nvSpPr>
        <p:spPr>
          <a:xfrm>
            <a:off x="9114385" y="1706912"/>
            <a:ext cx="1986441" cy="369332"/>
          </a:xfrm>
          <a:prstGeom prst="rect">
            <a:avLst/>
          </a:prstGeom>
          <a:noFill/>
        </p:spPr>
        <p:txBody>
          <a:bodyPr wrap="none" rtlCol="0">
            <a:spAutoFit/>
          </a:bodyPr>
          <a:lstStyle/>
          <a:p>
            <a:r>
              <a:rPr lang="nb-NO" dirty="0" err="1"/>
              <a:t>Fault</a:t>
            </a:r>
            <a:r>
              <a:rPr lang="nb-NO" dirty="0"/>
              <a:t> </a:t>
            </a:r>
            <a:r>
              <a:rPr lang="nb-NO" dirty="0" err="1"/>
              <a:t>dip</a:t>
            </a:r>
            <a:r>
              <a:rPr lang="nb-NO" dirty="0"/>
              <a:t> = 45 deg</a:t>
            </a:r>
          </a:p>
        </p:txBody>
      </p:sp>
      <p:sp>
        <p:nvSpPr>
          <p:cNvPr id="9" name="TextBox 8">
            <a:extLst>
              <a:ext uri="{FF2B5EF4-FFF2-40B4-BE49-F238E27FC236}">
                <a16:creationId xmlns:a16="http://schemas.microsoft.com/office/drawing/2014/main" id="{48E816C0-B685-A5F6-5972-351189288F09}"/>
              </a:ext>
            </a:extLst>
          </p:cNvPr>
          <p:cNvSpPr txBox="1"/>
          <p:nvPr/>
        </p:nvSpPr>
        <p:spPr>
          <a:xfrm>
            <a:off x="9114385" y="4118258"/>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90 deg</a:t>
            </a:r>
          </a:p>
        </p:txBody>
      </p:sp>
      <p:sp>
        <p:nvSpPr>
          <p:cNvPr id="14" name="TextBox 13">
            <a:extLst>
              <a:ext uri="{FF2B5EF4-FFF2-40B4-BE49-F238E27FC236}">
                <a16:creationId xmlns:a16="http://schemas.microsoft.com/office/drawing/2014/main" id="{D2472CC9-4CFE-593A-8809-38F3230D4BA9}"/>
              </a:ext>
            </a:extLst>
          </p:cNvPr>
          <p:cNvSpPr txBox="1"/>
          <p:nvPr/>
        </p:nvSpPr>
        <p:spPr>
          <a:xfrm>
            <a:off x="1518371" y="5725819"/>
            <a:ext cx="1590500" cy="523220"/>
          </a:xfrm>
          <a:prstGeom prst="rect">
            <a:avLst/>
          </a:prstGeom>
          <a:noFill/>
        </p:spPr>
        <p:txBody>
          <a:bodyPr wrap="none" rtlCol="0">
            <a:spAutoFit/>
          </a:bodyPr>
          <a:lstStyle/>
          <a:p>
            <a:r>
              <a:rPr lang="nb-NO" sz="1400" dirty="0"/>
              <a:t>Strike slip (</a:t>
            </a:r>
            <a:r>
              <a:rPr lang="nb-NO" sz="1400" dirty="0" err="1"/>
              <a:t>left</a:t>
            </a:r>
            <a:r>
              <a:rPr lang="nb-NO" sz="1400" dirty="0"/>
              <a:t> lat)</a:t>
            </a:r>
          </a:p>
          <a:p>
            <a:r>
              <a:rPr lang="nb-NO" sz="1400" dirty="0"/>
              <a:t>rake = 0 deg</a:t>
            </a:r>
          </a:p>
        </p:txBody>
      </p:sp>
      <p:sp>
        <p:nvSpPr>
          <p:cNvPr id="15" name="TextBox 14">
            <a:extLst>
              <a:ext uri="{FF2B5EF4-FFF2-40B4-BE49-F238E27FC236}">
                <a16:creationId xmlns:a16="http://schemas.microsoft.com/office/drawing/2014/main" id="{4149CE0F-0727-32CD-AB22-93D07A18D766}"/>
              </a:ext>
            </a:extLst>
          </p:cNvPr>
          <p:cNvSpPr txBox="1"/>
          <p:nvPr/>
        </p:nvSpPr>
        <p:spPr>
          <a:xfrm>
            <a:off x="3333581" y="5700182"/>
            <a:ext cx="1705916" cy="523220"/>
          </a:xfrm>
          <a:prstGeom prst="rect">
            <a:avLst/>
          </a:prstGeom>
          <a:noFill/>
        </p:spPr>
        <p:txBody>
          <a:bodyPr wrap="none" rtlCol="0">
            <a:spAutoFit/>
          </a:bodyPr>
          <a:lstStyle/>
          <a:p>
            <a:r>
              <a:rPr lang="nb-NO" sz="1400" dirty="0"/>
              <a:t>Strike slip (right lat)</a:t>
            </a:r>
          </a:p>
          <a:p>
            <a:r>
              <a:rPr lang="nb-NO" sz="1400" dirty="0"/>
              <a:t>rake = 180 deg</a:t>
            </a:r>
          </a:p>
        </p:txBody>
      </p:sp>
      <p:sp>
        <p:nvSpPr>
          <p:cNvPr id="16" name="TextBox 15">
            <a:extLst>
              <a:ext uri="{FF2B5EF4-FFF2-40B4-BE49-F238E27FC236}">
                <a16:creationId xmlns:a16="http://schemas.microsoft.com/office/drawing/2014/main" id="{079D0AB2-1A0B-7855-A200-8332884A8CAA}"/>
              </a:ext>
            </a:extLst>
          </p:cNvPr>
          <p:cNvSpPr txBox="1"/>
          <p:nvPr/>
        </p:nvSpPr>
        <p:spPr>
          <a:xfrm>
            <a:off x="5281749" y="5725819"/>
            <a:ext cx="1358064" cy="523220"/>
          </a:xfrm>
          <a:prstGeom prst="rect">
            <a:avLst/>
          </a:prstGeom>
          <a:noFill/>
        </p:spPr>
        <p:txBody>
          <a:bodyPr wrap="none" rtlCol="0">
            <a:spAutoFit/>
          </a:bodyPr>
          <a:lstStyle/>
          <a:p>
            <a:r>
              <a:rPr lang="nb-NO" sz="1400" dirty="0"/>
              <a:t>Normal </a:t>
            </a:r>
            <a:r>
              <a:rPr lang="nb-NO" sz="1400" dirty="0" err="1"/>
              <a:t>fault</a:t>
            </a:r>
            <a:endParaRPr lang="nb-NO" sz="1400" dirty="0"/>
          </a:p>
          <a:p>
            <a:r>
              <a:rPr lang="nb-NO" sz="1400" dirty="0"/>
              <a:t>rake = -90 deg</a:t>
            </a:r>
          </a:p>
        </p:txBody>
      </p:sp>
      <p:sp>
        <p:nvSpPr>
          <p:cNvPr id="17" name="TextBox 16">
            <a:extLst>
              <a:ext uri="{FF2B5EF4-FFF2-40B4-BE49-F238E27FC236}">
                <a16:creationId xmlns:a16="http://schemas.microsoft.com/office/drawing/2014/main" id="{4E83E094-568D-5EFA-C578-943CC7D1727E}"/>
              </a:ext>
            </a:extLst>
          </p:cNvPr>
          <p:cNvSpPr txBox="1"/>
          <p:nvPr/>
        </p:nvSpPr>
        <p:spPr>
          <a:xfrm>
            <a:off x="7192456" y="5700182"/>
            <a:ext cx="1369286" cy="523220"/>
          </a:xfrm>
          <a:prstGeom prst="rect">
            <a:avLst/>
          </a:prstGeom>
          <a:noFill/>
        </p:spPr>
        <p:txBody>
          <a:bodyPr wrap="none" rtlCol="0">
            <a:spAutoFit/>
          </a:bodyPr>
          <a:lstStyle/>
          <a:p>
            <a:r>
              <a:rPr lang="nb-NO" sz="1400" dirty="0" err="1"/>
              <a:t>Thrust</a:t>
            </a:r>
            <a:r>
              <a:rPr lang="nb-NO" sz="1400" dirty="0"/>
              <a:t> </a:t>
            </a:r>
            <a:r>
              <a:rPr lang="nb-NO" sz="1400" dirty="0" err="1"/>
              <a:t>fault</a:t>
            </a:r>
            <a:endParaRPr lang="nb-NO" sz="1400" dirty="0"/>
          </a:p>
          <a:p>
            <a:r>
              <a:rPr lang="nb-NO" sz="1400" dirty="0"/>
              <a:t>rake = +90 deg</a:t>
            </a:r>
          </a:p>
        </p:txBody>
      </p:sp>
      <p:sp>
        <p:nvSpPr>
          <p:cNvPr id="18" name="TextBox 17">
            <a:extLst>
              <a:ext uri="{FF2B5EF4-FFF2-40B4-BE49-F238E27FC236}">
                <a16:creationId xmlns:a16="http://schemas.microsoft.com/office/drawing/2014/main" id="{377C8C78-28E5-F9D7-1ABD-F9A7FF067BD3}"/>
              </a:ext>
            </a:extLst>
          </p:cNvPr>
          <p:cNvSpPr txBox="1"/>
          <p:nvPr/>
        </p:nvSpPr>
        <p:spPr>
          <a:xfrm>
            <a:off x="9114385" y="5639227"/>
            <a:ext cx="2654894" cy="523220"/>
          </a:xfrm>
          <a:prstGeom prst="rect">
            <a:avLst/>
          </a:prstGeom>
          <a:solidFill>
            <a:schemeClr val="bg1">
              <a:lumMod val="95000"/>
            </a:schemeClr>
          </a:solidFill>
          <a:ln>
            <a:solidFill>
              <a:schemeClr val="accent1"/>
            </a:solidFill>
          </a:ln>
        </p:spPr>
        <p:txBody>
          <a:bodyPr wrap="none" rtlCol="0">
            <a:spAutoFit/>
          </a:bodyPr>
          <a:lstStyle/>
          <a:p>
            <a:r>
              <a:rPr lang="nb-NO" sz="1400" dirty="0"/>
              <a:t>Beachballs in Python:</a:t>
            </a:r>
          </a:p>
          <a:p>
            <a:r>
              <a:rPr lang="nb-NO" sz="1400" dirty="0" err="1">
                <a:latin typeface="Courier New" panose="02070309020205020404" pitchFamily="49" charset="0"/>
                <a:cs typeface="Courier New" panose="02070309020205020404" pitchFamily="49" charset="0"/>
              </a:rPr>
              <a:t>obspy.imaging.beachball</a:t>
            </a:r>
            <a:endParaRPr lang="nb-NO" sz="1400" dirty="0">
              <a:latin typeface="Courier New" panose="02070309020205020404" pitchFamily="49" charset="0"/>
              <a:cs typeface="Courier New" panose="02070309020205020404" pitchFamily="49" charset="0"/>
            </a:endParaRPr>
          </a:p>
        </p:txBody>
      </p:sp>
      <p:pic>
        <p:nvPicPr>
          <p:cNvPr id="19" name="Picture 18" descr="A blue and white circles with white circles&#10;&#10;Description automatically generated">
            <a:extLst>
              <a:ext uri="{FF2B5EF4-FFF2-40B4-BE49-F238E27FC236}">
                <a16:creationId xmlns:a16="http://schemas.microsoft.com/office/drawing/2014/main" id="{2E87A838-87E7-65EE-6FA8-B228CF9F0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940" y="870571"/>
            <a:ext cx="7234037" cy="2411346"/>
          </a:xfrm>
          <a:prstGeom prst="rect">
            <a:avLst/>
          </a:prstGeom>
        </p:spPr>
      </p:pic>
      <p:pic>
        <p:nvPicPr>
          <p:cNvPr id="20" name="Picture 19" descr="A blue and white circles with white squares&#10;&#10;Description automatically generated">
            <a:extLst>
              <a:ext uri="{FF2B5EF4-FFF2-40B4-BE49-F238E27FC236}">
                <a16:creationId xmlns:a16="http://schemas.microsoft.com/office/drawing/2014/main" id="{18417459-327E-54CB-0857-146683B75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41" y="3281917"/>
            <a:ext cx="7234037" cy="2411346"/>
          </a:xfrm>
          <a:prstGeom prst="rect">
            <a:avLst/>
          </a:prstGeom>
        </p:spPr>
      </p:pic>
    </p:spTree>
    <p:extLst>
      <p:ext uri="{BB962C8B-B14F-4D97-AF65-F5344CB8AC3E}">
        <p14:creationId xmlns:p14="http://schemas.microsoft.com/office/powerpoint/2010/main" val="2190718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8">
            <a:extLst>
              <a:ext uri="{FF2B5EF4-FFF2-40B4-BE49-F238E27FC236}">
                <a16:creationId xmlns:a16="http://schemas.microsoft.com/office/drawing/2014/main" id="{663902FE-C8F1-1921-9563-53503A073B68}"/>
              </a:ext>
            </a:extLst>
          </p:cNvPr>
          <p:cNvSpPr>
            <a:spLocks noGrp="1"/>
          </p:cNvSpPr>
          <p:nvPr>
            <p:ph sz="half" idx="1"/>
          </p:nvPr>
        </p:nvSpPr>
        <p:spPr>
          <a:xfrm>
            <a:off x="695325" y="1800000"/>
            <a:ext cx="4481475" cy="43370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First motion magnitude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depending</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err="1">
                <a:ln>
                  <a:noFill/>
                </a:ln>
                <a:solidFill>
                  <a:srgbClr val="333333"/>
                </a:solidFill>
                <a:effectLst/>
                <a:uLnTx/>
                <a:uFillTx/>
                <a:latin typeface="Equinor"/>
                <a:ea typeface="+mn-ea"/>
                <a:cs typeface="+mn-cs"/>
              </a:rPr>
              <a:t>Fault</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strike</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dip</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Rake angle (and </a:t>
            </a:r>
            <a:r>
              <a:rPr kumimoji="0" lang="nb-NO"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b="0" i="0" u="none" strike="noStrike" kern="1200" cap="none" spc="0" normalizeH="0" baseline="0" noProof="0" dirty="0">
                <a:ln>
                  <a:noFill/>
                </a:ln>
                <a:solidFill>
                  <a:srgbClr val="333333"/>
                </a:solidFill>
                <a:effectLst/>
                <a:uLnTx/>
                <a:uFillTx/>
                <a:latin typeface="Equinor"/>
                <a:ea typeface="+mn-ea"/>
                <a:cs typeface="+mn-cs"/>
              </a:rPr>
              <a:t> angle)</a:t>
            </a: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Ray </a:t>
            </a:r>
            <a:r>
              <a:rPr kumimoji="0" lang="nb-NO" b="0" i="0" u="none" strike="noStrike" kern="1200" cap="none" spc="0" normalizeH="0" baseline="0" noProof="0" dirty="0" err="1">
                <a:ln>
                  <a:noFill/>
                </a:ln>
                <a:solidFill>
                  <a:srgbClr val="333333"/>
                </a:solidFill>
                <a:effectLst/>
                <a:uLnTx/>
                <a:uFillTx/>
                <a:latin typeface="Equinor"/>
                <a:ea typeface="+mn-ea"/>
                <a:cs typeface="+mn-cs"/>
              </a:rPr>
              <a:t>azimuth</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take-off</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b="0" i="0" u="none" strike="noStrike" kern="1200" cap="none" spc="0" normalizeH="0" baseline="0" noProof="0" dirty="0">
                <a:ln>
                  <a:noFill/>
                </a:ln>
                <a:solidFill>
                  <a:srgbClr val="333333"/>
                </a:solidFill>
                <a:effectLst/>
                <a:uLnTx/>
                <a:uFillTx/>
                <a:latin typeface="Equinor"/>
                <a:ea typeface="+mn-ea"/>
                <a:cs typeface="+mn-cs"/>
              </a:rPr>
              <a:t>) angles</a:t>
            </a:r>
          </a:p>
          <a:p>
            <a:pPr marR="0" lvl="0" algn="l" defTabSz="914400" rtl="0" eaLnBrk="1" fontAlgn="auto" latinLnBrk="0" hangingPunct="1">
              <a:lnSpc>
                <a:spcPct val="100000"/>
              </a:lnSpc>
              <a:spcBef>
                <a:spcPts val="0"/>
              </a:spcBef>
              <a:spcAft>
                <a:spcPts val="0"/>
              </a:spcAft>
              <a:buClrTx/>
              <a:buSzTx/>
              <a:tabLst/>
              <a:defRPr/>
            </a:pPr>
            <a:r>
              <a:rPr lang="nb-NO" dirty="0">
                <a:solidFill>
                  <a:srgbClr val="333333"/>
                </a:solidFill>
                <a:latin typeface="Equinor"/>
                <a:ea typeface="+mn-ea"/>
                <a:cs typeface="+mn-cs"/>
              </a:rPr>
              <a:t>P and S body </a:t>
            </a:r>
            <a:r>
              <a:rPr lang="nb-NO" dirty="0" err="1">
                <a:solidFill>
                  <a:srgbClr val="333333"/>
                </a:solidFill>
                <a:latin typeface="Equinor"/>
                <a:ea typeface="+mn-ea"/>
                <a:cs typeface="+mn-cs"/>
              </a:rPr>
              <a:t>waves</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References:</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Ou</a:t>
            </a:r>
            <a:r>
              <a:rPr kumimoji="0" lang="nb-NO" sz="1400" b="0" i="0" u="none" strike="noStrike" kern="1200" cap="none" spc="0" normalizeH="0" baseline="0" noProof="0" dirty="0">
                <a:ln>
                  <a:noFill/>
                </a:ln>
                <a:solidFill>
                  <a:srgbClr val="333333"/>
                </a:solidFill>
                <a:effectLst/>
                <a:uLnTx/>
                <a:uFillTx/>
                <a:latin typeface="Equinor"/>
                <a:ea typeface="+mn-ea"/>
                <a:cs typeface="+mn-cs"/>
              </a:rPr>
              <a:t>, G.-B., (2008),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Seismological</a:t>
            </a:r>
            <a:r>
              <a:rPr kumimoji="0" lang="nb-NO" sz="1400" b="0" i="0" u="none" strike="noStrike" kern="1200" cap="none" spc="0" normalizeH="0" baseline="0" noProof="0" dirty="0">
                <a:ln>
                  <a:noFill/>
                </a:ln>
                <a:solidFill>
                  <a:srgbClr val="333333"/>
                </a:solidFill>
                <a:effectLst/>
                <a:uLnTx/>
                <a:uFillTx/>
                <a:latin typeface="Equinor"/>
                <a:ea typeface="+mn-ea"/>
                <a:cs typeface="+mn-cs"/>
              </a:rPr>
              <a:t> Studies for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Faults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Terrestrial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Atmospheric</a:t>
            </a:r>
            <a:r>
              <a:rPr kumimoji="0" lang="nb-NO" sz="1400" b="0" i="0" u="none" strike="noStrike" kern="1200" cap="none" spc="0" normalizeH="0" baseline="0" noProof="0" dirty="0">
                <a:ln>
                  <a:noFill/>
                </a:ln>
                <a:solidFill>
                  <a:srgbClr val="333333"/>
                </a:solidFill>
                <a:effectLst/>
                <a:uLnTx/>
                <a:uFillTx/>
                <a:latin typeface="Equinor"/>
                <a:ea typeface="+mn-ea"/>
                <a:cs typeface="+mn-cs"/>
              </a:rPr>
              <a:t> and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Oceanic</a:t>
            </a:r>
            <a:r>
              <a:rPr kumimoji="0" lang="nb-NO" sz="1400" b="0" i="0" u="none" strike="noStrike" kern="1200" cap="none" spc="0" normalizeH="0" baseline="0" noProof="0" dirty="0">
                <a:ln>
                  <a:noFill/>
                </a:ln>
                <a:solidFill>
                  <a:srgbClr val="333333"/>
                </a:solidFill>
                <a:effectLst/>
                <a:uLnTx/>
                <a:uFillTx/>
                <a:latin typeface="Equinor"/>
                <a:ea typeface="+mn-ea"/>
                <a:cs typeface="+mn-cs"/>
              </a:rPr>
              <a:t> Sciences 19, 463.</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a:t>
            </a:r>
            <a:r>
              <a:rPr kumimoji="0" lang="nb-NO" sz="1400" b="0" i="0" u="none" strike="noStrike" kern="1200" cap="none" spc="0" normalizeH="0" baseline="0" noProof="0" dirty="0">
                <a:ln>
                  <a:noFill/>
                </a:ln>
                <a:solidFill>
                  <a:srgbClr val="333333"/>
                </a:solidFill>
                <a:effectLst/>
                <a:uLnTx/>
                <a:uFillTx/>
                <a:latin typeface="Equinor"/>
                <a:ea typeface="+mn-ea"/>
                <a:cs typeface="+mn-cs"/>
              </a:rPr>
              <a:t>, G. and Y. Ben-Zion (2013),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Assessment</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400" b="0" i="0" u="none" strike="noStrike" kern="1200" cap="none" spc="0" normalizeH="0" baseline="0" noProof="0" dirty="0">
                <a:ln>
                  <a:noFill/>
                </a:ln>
                <a:solidFill>
                  <a:srgbClr val="333333"/>
                </a:solidFill>
                <a:effectLst/>
                <a:uLnTx/>
                <a:uFillTx/>
                <a:latin typeface="Equinor"/>
                <a:ea typeface="+mn-ea"/>
                <a:cs typeface="+mn-cs"/>
              </a:rPr>
              <a:t> P and 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a:t>
            </a:r>
            <a:r>
              <a:rPr kumimoji="0" lang="nb-NO" sz="1400" b="0" i="0" u="none" strike="noStrike" kern="1200" cap="none" spc="0" normalizeH="0" baseline="0" noProof="0" dirty="0">
                <a:ln>
                  <a:noFill/>
                </a:ln>
                <a:solidFill>
                  <a:srgbClr val="333333"/>
                </a:solidFill>
                <a:effectLst/>
                <a:uLnTx/>
                <a:uFillTx/>
                <a:latin typeface="Equinor"/>
                <a:ea typeface="+mn-ea"/>
                <a:cs typeface="+mn-cs"/>
              </a:rPr>
              <a:t> energy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radiated</a:t>
            </a:r>
            <a:r>
              <a:rPr kumimoji="0" lang="nb-NO" sz="14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very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small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shear-tensile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events</a:t>
            </a:r>
            <a:r>
              <a:rPr kumimoji="0" lang="nb-NO" sz="1400" b="0" i="0" u="none" strike="noStrike" kern="1200" cap="none" spc="0" normalizeH="0" baseline="0" noProof="0" dirty="0">
                <a:ln>
                  <a:noFill/>
                </a:ln>
                <a:solidFill>
                  <a:srgbClr val="333333"/>
                </a:solidFill>
                <a:effectLst/>
                <a:uLnTx/>
                <a:uFillTx/>
                <a:latin typeface="Equinor"/>
                <a:ea typeface="+mn-ea"/>
                <a:cs typeface="+mn-cs"/>
              </a:rPr>
              <a:t> in a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deep</a:t>
            </a:r>
            <a:r>
              <a:rPr kumimoji="0" lang="nb-NO" sz="1400" b="0" i="0" u="none" strike="noStrike" kern="1200" cap="none" spc="0" normalizeH="0" baseline="0" noProof="0" dirty="0">
                <a:ln>
                  <a:noFill/>
                </a:ln>
                <a:solidFill>
                  <a:srgbClr val="333333"/>
                </a:solidFill>
                <a:effectLst/>
                <a:uLnTx/>
                <a:uFillTx/>
                <a:latin typeface="Equinor"/>
                <a:ea typeface="+mn-ea"/>
                <a:cs typeface="+mn-cs"/>
              </a:rPr>
              <a:t> South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African</a:t>
            </a:r>
            <a:r>
              <a:rPr kumimoji="0" lang="nb-NO" sz="1400" b="0" i="0" u="none" strike="noStrike" kern="1200" cap="none" spc="0" normalizeH="0" baseline="0" noProof="0" dirty="0">
                <a:ln>
                  <a:noFill/>
                </a:ln>
                <a:solidFill>
                  <a:srgbClr val="333333"/>
                </a:solidFill>
                <a:effectLst/>
                <a:uLnTx/>
                <a:uFillTx/>
                <a:latin typeface="Equinor"/>
                <a:ea typeface="+mn-ea"/>
                <a:cs typeface="+mn-cs"/>
              </a:rPr>
              <a:t> mine. J.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Geophys</a:t>
            </a:r>
            <a:r>
              <a:rPr kumimoji="0" lang="nb-NO" sz="1400" b="0" i="0" u="none" strike="noStrike" kern="1200" cap="none" spc="0" normalizeH="0" baseline="0" noProof="0" dirty="0">
                <a:ln>
                  <a:noFill/>
                </a:ln>
                <a:solidFill>
                  <a:srgbClr val="333333"/>
                </a:solidFill>
                <a:effectLst/>
                <a:uLnTx/>
                <a:uFillTx/>
                <a:latin typeface="Equinor"/>
                <a:ea typeface="+mn-ea"/>
                <a:cs typeface="+mn-cs"/>
              </a:rPr>
              <a:t>. Res. 118, 3630-3641 </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Matlab</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code</a:t>
            </a:r>
            <a:r>
              <a:rPr kumimoji="0" lang="nb-NO" sz="1400" b="0" i="0" u="none" strike="noStrike" kern="1200" cap="none" spc="0" normalizeH="0" baseline="0" noProof="0" dirty="0">
                <a:ln>
                  <a:noFill/>
                </a:ln>
                <a:solidFill>
                  <a:srgbClr val="333333"/>
                </a:solidFill>
                <a:effectLst/>
                <a:uLnTx/>
                <a:uFillTx/>
                <a:latin typeface="Equinor"/>
                <a:ea typeface="+mn-ea"/>
                <a:cs typeface="+mn-cs"/>
              </a:rPr>
              <a:t> is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public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Internet</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457200">
              <a:spcAft>
                <a:spcPts val="0"/>
              </a:spcAft>
              <a:buSzTx/>
              <a:defRPr/>
            </a:pPr>
            <a:r>
              <a:rPr lang="nb-NO" sz="1400" dirty="0" err="1">
                <a:solidFill>
                  <a:srgbClr val="333333"/>
                </a:solidFill>
                <a:latin typeface="Equinor"/>
                <a:ea typeface="+mn-ea"/>
                <a:cs typeface="+mn-cs"/>
              </a:rPr>
              <a:t>Ported</a:t>
            </a:r>
            <a:r>
              <a:rPr lang="nb-NO" sz="1400" dirty="0">
                <a:solidFill>
                  <a:srgbClr val="333333"/>
                </a:solidFill>
                <a:latin typeface="Equinor"/>
                <a:ea typeface="+mn-ea"/>
                <a:cs typeface="+mn-cs"/>
              </a:rPr>
              <a:t> to Python</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0">
              <a:buNone/>
            </a:pPr>
            <a:endParaRPr lang="nb-NO" dirty="0"/>
          </a:p>
        </p:txBody>
      </p:sp>
      <p:sp>
        <p:nvSpPr>
          <p:cNvPr id="30" name="Content Placeholder 29">
            <a:extLst>
              <a:ext uri="{FF2B5EF4-FFF2-40B4-BE49-F238E27FC236}">
                <a16:creationId xmlns:a16="http://schemas.microsoft.com/office/drawing/2014/main" id="{8E3B0646-81D1-86C8-6143-E98799441467}"/>
              </a:ext>
            </a:extLst>
          </p:cNvPr>
          <p:cNvSpPr>
            <a:spLocks noGrp="1"/>
          </p:cNvSpPr>
          <p:nvPr>
            <p:ph sz="half" idx="2"/>
          </p:nvPr>
        </p:nvSpPr>
        <p:spPr>
          <a:xfrm>
            <a:off x="5018400" y="1778400"/>
            <a:ext cx="6976800" cy="4572000"/>
          </a:xfrm>
        </p:spPr>
        <p:txBody>
          <a:bodyPr/>
          <a:lstStyle/>
          <a:p>
            <a:pPr marL="0" indent="0">
              <a:buNone/>
            </a:pPr>
            <a:r>
              <a:rPr lang="nb-NO" sz="1000" dirty="0" err="1">
                <a:latin typeface="Courier New" panose="02070309020205020404" pitchFamily="49" charset="0"/>
                <a:cs typeface="Courier New" panose="02070309020205020404" pitchFamily="49" charset="0"/>
              </a:rPr>
              <a:t>Gp</a:t>
            </a:r>
            <a:r>
              <a:rPr lang="nb-NO" sz="1000" dirty="0">
                <a:latin typeface="Courier New" panose="02070309020205020404" pitchFamily="49" charset="0"/>
                <a:cs typeface="Courier New" panose="02070309020205020404" pitchFamily="49" charset="0"/>
              </a:rPr>
              <a:t> = cos(TKO)*(cos(TKO)*(sin(gamma)*(2*cos(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)**2 - (2*sigma)/(2*sigma - 1))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)*cos(gamma)*sin(rake)) - \ </a:t>
            </a:r>
          </a:p>
          <a:p>
            <a:pPr marL="0" indent="0">
              <a:buNone/>
            </a:pPr>
            <a:r>
              <a:rPr lang="nb-NO" sz="1000" dirty="0">
                <a:latin typeface="Courier New" panose="02070309020205020404" pitchFamily="49" charset="0"/>
                <a:cs typeface="Courier New" panose="02070309020205020404" pitchFamily="49" charset="0"/>
              </a:rPr>
              <a:t>     cos(AZM)*sin(TKO)*(cos(gamma)*(cos(2*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)*sin(gamma)*sin(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sin(AZM)*sin(TKO)*(cos(gamma)*(cos(2*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)*sin(gamma))) + \ </a:t>
            </a:r>
          </a:p>
          <a:p>
            <a:pPr marL="0" indent="0">
              <a:buNone/>
            </a:pPr>
            <a:r>
              <a:rPr lang="nb-NO" sz="1000" dirty="0">
                <a:latin typeface="Courier New" panose="02070309020205020404" pitchFamily="49" charset="0"/>
                <a:cs typeface="Courier New" panose="02070309020205020404" pitchFamily="49" charset="0"/>
              </a:rPr>
              <a:t>     sin(AZM)*sin(TKO)*(cos(TKO)*(cos(gamma)*(cos(2*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)*sin(gamma)) + \ </a:t>
            </a:r>
          </a:p>
          <a:p>
            <a:pPr marL="0" indent="0">
              <a:buNone/>
            </a:pPr>
            <a:r>
              <a:rPr lang="nb-NO" sz="1000" dirty="0">
                <a:latin typeface="Courier New" panose="02070309020205020404" pitchFamily="49" charset="0"/>
                <a:cs typeface="Courier New" panose="02070309020205020404" pitchFamily="49" charset="0"/>
              </a:rPr>
              <a:t>     cos(AZM)*sin(TKO)*(cos(gamma)*(cos(2*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)*sin(rake))/2) -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)**2*sin(gamma)) + \ </a:t>
            </a:r>
          </a:p>
          <a:p>
            <a:pPr marL="0" indent="0">
              <a:buNone/>
            </a:pPr>
            <a:r>
              <a:rPr lang="nb-NO" sz="1000" dirty="0">
                <a:latin typeface="Courier New" panose="02070309020205020404" pitchFamily="49" charset="0"/>
                <a:cs typeface="Courier New" panose="02070309020205020404" pitchFamily="49" charset="0"/>
              </a:rPr>
              <a:t>     sin(AZM)*sin(TKO)*(cos(gamma)*(sin(2*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)**2*sin(rake)) - sin(gamma)*((2*sigma)/(2*sigma - 1) - \ </a:t>
            </a:r>
          </a:p>
          <a:p>
            <a:pPr marL="0" indent="0">
              <a:buNone/>
            </a:pPr>
            <a:r>
              <a:rPr lang="nb-NO" sz="1000" dirty="0">
                <a:latin typeface="Courier New" panose="02070309020205020404" pitchFamily="49" charset="0"/>
                <a:cs typeface="Courier New" panose="02070309020205020404" pitchFamily="49" charset="0"/>
              </a:rPr>
              <a:t>     2*cos(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 - \ </a:t>
            </a:r>
          </a:p>
          <a:p>
            <a:pPr marL="0" indent="0">
              <a:buNone/>
            </a:pPr>
            <a:r>
              <a:rPr lang="nb-NO" sz="1000" dirty="0">
                <a:latin typeface="Courier New" panose="02070309020205020404" pitchFamily="49" charset="0"/>
                <a:cs typeface="Courier New" panose="02070309020205020404" pitchFamily="49" charset="0"/>
              </a:rPr>
              <a:t>     cos(AZM)*sin(TKO)*(cos(TKO)*(cos(gamma)*(cos(2*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cos(</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)*cos(rake)*cos(</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)*sin(gamma)*sin(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sin(AZM)*sin(TKO)*(cos(gamma)*(cos(2*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)*sin(rake))/2) -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)**2*sin(gamma)) + \ </a:t>
            </a:r>
          </a:p>
          <a:p>
            <a:pPr marL="0" indent="0">
              <a:buNone/>
            </a:pPr>
            <a:r>
              <a:rPr lang="nb-NO" sz="1000" dirty="0">
                <a:latin typeface="Courier New" panose="02070309020205020404" pitchFamily="49" charset="0"/>
                <a:cs typeface="Courier New" panose="02070309020205020404" pitchFamily="49" charset="0"/>
              </a:rPr>
              <a:t>     cos(AZM)*sin(TKO)*(cos(gamma)*(sin(2*</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)*sin(rake)*sin(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 + \ </a:t>
            </a:r>
          </a:p>
          <a:p>
            <a:pPr marL="0" indent="0">
              <a:buNone/>
            </a:pPr>
            <a:r>
              <a:rPr lang="nb-NO" sz="1000" dirty="0">
                <a:latin typeface="Courier New" panose="02070309020205020404" pitchFamily="49" charset="0"/>
                <a:cs typeface="Courier New" panose="02070309020205020404" pitchFamily="49" charset="0"/>
              </a:rPr>
              <a:t>     sin(2*</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)*cos(rake)*sin(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 + sin(gamma)*((2*sigma)/(2*sigma - 1) - \ </a:t>
            </a:r>
          </a:p>
          <a:p>
            <a:pPr marL="0" indent="0">
              <a:buNone/>
            </a:pPr>
            <a:r>
              <a:rPr lang="nb-NO" sz="1000" dirty="0">
                <a:latin typeface="Courier New" panose="02070309020205020404" pitchFamily="49" charset="0"/>
                <a:cs typeface="Courier New" panose="02070309020205020404" pitchFamily="49" charset="0"/>
              </a:rPr>
              <a:t>     2*sin(</a:t>
            </a:r>
            <a:r>
              <a:rPr lang="nb-NO" sz="1000" dirty="0" err="1">
                <a:latin typeface="Courier New" panose="02070309020205020404" pitchFamily="49" charset="0"/>
                <a:cs typeface="Courier New" panose="02070309020205020404" pitchFamily="49" charset="0"/>
              </a:rPr>
              <a:t>dip</a:t>
            </a:r>
            <a:r>
              <a:rPr lang="nb-NO" sz="1000" dirty="0">
                <a:latin typeface="Courier New" panose="02070309020205020404" pitchFamily="49" charset="0"/>
                <a:cs typeface="Courier New" panose="02070309020205020404" pitchFamily="49" charset="0"/>
              </a:rPr>
              <a:t>)**2*sin(</a:t>
            </a:r>
            <a:r>
              <a:rPr lang="nb-NO" sz="1000" dirty="0" err="1">
                <a:latin typeface="Courier New" panose="02070309020205020404" pitchFamily="49" charset="0"/>
                <a:cs typeface="Courier New" panose="02070309020205020404" pitchFamily="49" charset="0"/>
              </a:rPr>
              <a:t>strike</a:t>
            </a:r>
            <a:r>
              <a:rPr lang="nb-NO" sz="1000" dirty="0">
                <a:latin typeface="Courier New" panose="02070309020205020404" pitchFamily="49" charset="0"/>
                <a:cs typeface="Courier New" panose="02070309020205020404" pitchFamily="49" charset="0"/>
              </a:rPr>
              <a:t>)**2)))</a:t>
            </a:r>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22</a:t>
            </a:fld>
            <a:r>
              <a:rPr lang="en-GB" noProof="0" dirty="0"/>
              <a:t>  |  </a:t>
            </a:r>
          </a:p>
        </p:txBody>
      </p:sp>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735130"/>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and Ben-Zion, 2013) - </a:t>
            </a:r>
            <a:r>
              <a:rPr lang="nb-NO" dirty="0" err="1"/>
              <a:t>Matlab</a:t>
            </a:r>
            <a:r>
              <a:rPr lang="nb-NO" dirty="0"/>
              <a:t> </a:t>
            </a:r>
            <a:r>
              <a:rPr lang="nb-NO" dirty="0" err="1"/>
              <a:t>ported</a:t>
            </a:r>
            <a:r>
              <a:rPr lang="nb-NO" dirty="0"/>
              <a:t> to Python</a:t>
            </a:r>
          </a:p>
        </p:txBody>
      </p:sp>
      <p:cxnSp>
        <p:nvCxnSpPr>
          <p:cNvPr id="3" name="Straight Arrow Connector 2">
            <a:extLst>
              <a:ext uri="{FF2B5EF4-FFF2-40B4-BE49-F238E27FC236}">
                <a16:creationId xmlns:a16="http://schemas.microsoft.com/office/drawing/2014/main" id="{CCEE45DA-6EDA-E2ED-1697-37161B7566A9}"/>
              </a:ext>
            </a:extLst>
          </p:cNvPr>
          <p:cNvCxnSpPr>
            <a:cxnSpLocks/>
          </p:cNvCxnSpPr>
          <p:nvPr/>
        </p:nvCxnSpPr>
        <p:spPr>
          <a:xfrm flipV="1">
            <a:off x="4439816" y="4941168"/>
            <a:ext cx="1008112"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206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23</a:t>
            </a:fld>
            <a:r>
              <a:rPr lang="en-GB" noProof="0" dirty="0"/>
              <a:t>  |  </a:t>
            </a:r>
          </a:p>
        </p:txBody>
      </p:sp>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and Ben-Zion, 2013): </a:t>
            </a:r>
            <a:r>
              <a:rPr lang="nb-NO" dirty="0" err="1"/>
              <a:t>Matlab</a:t>
            </a:r>
            <a:r>
              <a:rPr lang="nb-NO" dirty="0"/>
              <a:t> </a:t>
            </a:r>
            <a:r>
              <a:rPr lang="nb-NO" dirty="0" err="1"/>
              <a:t>ported</a:t>
            </a:r>
            <a:r>
              <a:rPr lang="nb-NO" dirty="0"/>
              <a:t> to Python</a:t>
            </a:r>
          </a:p>
        </p:txBody>
      </p:sp>
      <p:grpSp>
        <p:nvGrpSpPr>
          <p:cNvPr id="34" name="Group 33">
            <a:extLst>
              <a:ext uri="{FF2B5EF4-FFF2-40B4-BE49-F238E27FC236}">
                <a16:creationId xmlns:a16="http://schemas.microsoft.com/office/drawing/2014/main" id="{31C1E37C-97F2-2044-C5CF-97765169467D}"/>
              </a:ext>
            </a:extLst>
          </p:cNvPr>
          <p:cNvGrpSpPr/>
          <p:nvPr/>
        </p:nvGrpSpPr>
        <p:grpSpPr>
          <a:xfrm>
            <a:off x="6140598" y="1597633"/>
            <a:ext cx="4596148" cy="4246715"/>
            <a:chOff x="547200" y="1039092"/>
            <a:chExt cx="5048435" cy="4664616"/>
          </a:xfrm>
        </p:grpSpPr>
        <p:pic>
          <p:nvPicPr>
            <p:cNvPr id="35" name="Picture 34">
              <a:extLst>
                <a:ext uri="{FF2B5EF4-FFF2-40B4-BE49-F238E27FC236}">
                  <a16:creationId xmlns:a16="http://schemas.microsoft.com/office/drawing/2014/main" id="{7ECA34D0-0109-F0E2-1B80-8581B4CF7C3F}"/>
                </a:ext>
              </a:extLst>
            </p:cNvPr>
            <p:cNvPicPr>
              <a:picLocks noChangeAspect="1"/>
            </p:cNvPicPr>
            <p:nvPr/>
          </p:nvPicPr>
          <p:blipFill rotWithShape="1">
            <a:blip r:embed="rId2"/>
            <a:srcRect r="72892"/>
            <a:stretch/>
          </p:blipFill>
          <p:spPr>
            <a:xfrm>
              <a:off x="547200" y="1039092"/>
              <a:ext cx="2580243" cy="4664616"/>
            </a:xfrm>
            <a:prstGeom prst="rect">
              <a:avLst/>
            </a:prstGeom>
          </p:spPr>
        </p:pic>
        <p:pic>
          <p:nvPicPr>
            <p:cNvPr id="36" name="Picture 35">
              <a:extLst>
                <a:ext uri="{FF2B5EF4-FFF2-40B4-BE49-F238E27FC236}">
                  <a16:creationId xmlns:a16="http://schemas.microsoft.com/office/drawing/2014/main" id="{F7CAE7C8-EDB7-8ED0-CA53-B5743E5A7FA1}"/>
                </a:ext>
              </a:extLst>
            </p:cNvPr>
            <p:cNvPicPr>
              <a:picLocks noChangeAspect="1"/>
            </p:cNvPicPr>
            <p:nvPr/>
          </p:nvPicPr>
          <p:blipFill rotWithShape="1">
            <a:blip r:embed="rId2"/>
            <a:srcRect l="74171" r="-1"/>
            <a:stretch/>
          </p:blipFill>
          <p:spPr>
            <a:xfrm>
              <a:off x="3137167" y="1039092"/>
              <a:ext cx="2458468" cy="4664616"/>
            </a:xfrm>
            <a:prstGeom prst="rect">
              <a:avLst/>
            </a:prstGeom>
          </p:spPr>
        </p:pic>
      </p:grpSp>
      <p:sp>
        <p:nvSpPr>
          <p:cNvPr id="37" name="TextBox 36">
            <a:extLst>
              <a:ext uri="{FF2B5EF4-FFF2-40B4-BE49-F238E27FC236}">
                <a16:creationId xmlns:a16="http://schemas.microsoft.com/office/drawing/2014/main" id="{20A44BA0-0E13-7C33-BEE9-25FC2764D718}"/>
              </a:ext>
            </a:extLst>
          </p:cNvPr>
          <p:cNvSpPr txBox="1"/>
          <p:nvPr/>
        </p:nvSpPr>
        <p:spPr>
          <a:xfrm>
            <a:off x="6611193" y="5952377"/>
            <a:ext cx="1657826" cy="369332"/>
          </a:xfrm>
          <a:prstGeom prst="rect">
            <a:avLst/>
          </a:prstGeom>
          <a:noFill/>
        </p:spPr>
        <p:txBody>
          <a:bodyPr wrap="none" rtlCol="0">
            <a:spAutoFit/>
          </a:bodyPr>
          <a:lstStyle/>
          <a:p>
            <a:r>
              <a:rPr lang="nb-NO" dirty="0"/>
              <a:t>Pure </a:t>
            </a:r>
            <a:r>
              <a:rPr lang="nb-NO" dirty="0" err="1"/>
              <a:t>shear</a:t>
            </a:r>
            <a:r>
              <a:rPr lang="nb-NO" dirty="0"/>
              <a:t> slip</a:t>
            </a:r>
          </a:p>
        </p:txBody>
      </p:sp>
      <p:sp>
        <p:nvSpPr>
          <p:cNvPr id="38" name="TextBox 37">
            <a:extLst>
              <a:ext uri="{FF2B5EF4-FFF2-40B4-BE49-F238E27FC236}">
                <a16:creationId xmlns:a16="http://schemas.microsoft.com/office/drawing/2014/main" id="{3C2012C9-5199-A5EA-39EF-677340AF2F24}"/>
              </a:ext>
            </a:extLst>
          </p:cNvPr>
          <p:cNvSpPr txBox="1"/>
          <p:nvPr/>
        </p:nvSpPr>
        <p:spPr>
          <a:xfrm>
            <a:off x="8755062" y="5952377"/>
            <a:ext cx="1725152" cy="369332"/>
          </a:xfrm>
          <a:prstGeom prst="rect">
            <a:avLst/>
          </a:prstGeom>
          <a:noFill/>
        </p:spPr>
        <p:txBody>
          <a:bodyPr wrap="none" rtlCol="0">
            <a:spAutoFit/>
          </a:bodyPr>
          <a:lstStyle/>
          <a:p>
            <a:r>
              <a:rPr lang="nb-NO" dirty="0"/>
              <a:t>Pure </a:t>
            </a:r>
            <a:r>
              <a:rPr lang="nb-NO" dirty="0" err="1"/>
              <a:t>tensile</a:t>
            </a:r>
            <a:r>
              <a:rPr lang="nb-NO" dirty="0"/>
              <a:t> slip</a:t>
            </a:r>
          </a:p>
        </p:txBody>
      </p:sp>
      <p:sp>
        <p:nvSpPr>
          <p:cNvPr id="4" name="Content Placeholder 28">
            <a:extLst>
              <a:ext uri="{FF2B5EF4-FFF2-40B4-BE49-F238E27FC236}">
                <a16:creationId xmlns:a16="http://schemas.microsoft.com/office/drawing/2014/main" id="{9ED24787-78ED-B63B-8E72-D22229494BEA}"/>
              </a:ext>
            </a:extLst>
          </p:cNvPr>
          <p:cNvSpPr>
            <a:spLocks noGrp="1"/>
          </p:cNvSpPr>
          <p:nvPr>
            <p:ph sz="half" idx="1"/>
          </p:nvPr>
        </p:nvSpPr>
        <p:spPr>
          <a:xfrm>
            <a:off x="695325" y="1800000"/>
            <a:ext cx="4481475" cy="43370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First motion magnitude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depending</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on</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err="1">
                <a:ln>
                  <a:noFill/>
                </a:ln>
                <a:solidFill>
                  <a:srgbClr val="333333"/>
                </a:solidFill>
                <a:effectLst/>
                <a:uLnTx/>
                <a:uFillTx/>
                <a:latin typeface="Equinor"/>
                <a:ea typeface="+mn-ea"/>
                <a:cs typeface="+mn-cs"/>
              </a:rPr>
              <a:t>Fault</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strike</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dip</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Rake angle (and </a:t>
            </a:r>
            <a:r>
              <a:rPr kumimoji="0" lang="nb-NO"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b="0" i="0" u="none" strike="noStrike" kern="1200" cap="none" spc="0" normalizeH="0" baseline="0" noProof="0" dirty="0">
                <a:ln>
                  <a:noFill/>
                </a:ln>
                <a:solidFill>
                  <a:srgbClr val="333333"/>
                </a:solidFill>
                <a:effectLst/>
                <a:uLnTx/>
                <a:uFillTx/>
                <a:latin typeface="Equinor"/>
                <a:ea typeface="+mn-ea"/>
                <a:cs typeface="+mn-cs"/>
              </a:rPr>
              <a:t> angle)</a:t>
            </a:r>
          </a:p>
          <a:p>
            <a:pPr marR="0" lvl="0" algn="l" defTabSz="914400" rtl="0" eaLnBrk="1" fontAlgn="auto" latinLnBrk="0" hangingPunct="1">
              <a:lnSpc>
                <a:spcPct val="100000"/>
              </a:lnSpc>
              <a:spcBef>
                <a:spcPts val="0"/>
              </a:spcBef>
              <a:spcAft>
                <a:spcPts val="0"/>
              </a:spcAft>
              <a:buClrTx/>
              <a:buSzTx/>
              <a:tabLst/>
              <a:defRPr/>
            </a:pPr>
            <a:r>
              <a:rPr kumimoji="0" lang="nb-NO" b="0" i="0" u="none" strike="noStrike" kern="1200" cap="none" spc="0" normalizeH="0" baseline="0" noProof="0" dirty="0">
                <a:ln>
                  <a:noFill/>
                </a:ln>
                <a:solidFill>
                  <a:srgbClr val="333333"/>
                </a:solidFill>
                <a:effectLst/>
                <a:uLnTx/>
                <a:uFillTx/>
                <a:latin typeface="Equinor"/>
                <a:ea typeface="+mn-ea"/>
                <a:cs typeface="+mn-cs"/>
              </a:rPr>
              <a:t>Ray </a:t>
            </a:r>
            <a:r>
              <a:rPr kumimoji="0" lang="nb-NO" b="0" i="0" u="none" strike="noStrike" kern="1200" cap="none" spc="0" normalizeH="0" baseline="0" noProof="0" dirty="0" err="1">
                <a:ln>
                  <a:noFill/>
                </a:ln>
                <a:solidFill>
                  <a:srgbClr val="333333"/>
                </a:solidFill>
                <a:effectLst/>
                <a:uLnTx/>
                <a:uFillTx/>
                <a:latin typeface="Equinor"/>
                <a:ea typeface="+mn-ea"/>
                <a:cs typeface="+mn-cs"/>
              </a:rPr>
              <a:t>azimuth</a:t>
            </a:r>
            <a:r>
              <a:rPr kumimoji="0" lang="nb-NO" b="0" i="0" u="none" strike="noStrike" kern="1200" cap="none" spc="0" normalizeH="0" baseline="0" noProof="0" dirty="0">
                <a:ln>
                  <a:noFill/>
                </a:ln>
                <a:solidFill>
                  <a:srgbClr val="333333"/>
                </a:solidFill>
                <a:effectLst/>
                <a:uLnTx/>
                <a:uFillTx/>
                <a:latin typeface="Equinor"/>
                <a:ea typeface="+mn-ea"/>
                <a:cs typeface="+mn-cs"/>
              </a:rPr>
              <a:t> and </a:t>
            </a:r>
            <a:r>
              <a:rPr kumimoji="0" lang="nb-NO" b="0" i="0" u="none" strike="noStrike" kern="1200" cap="none" spc="0" normalizeH="0" baseline="0" noProof="0" dirty="0" err="1">
                <a:ln>
                  <a:noFill/>
                </a:ln>
                <a:solidFill>
                  <a:srgbClr val="333333"/>
                </a:solidFill>
                <a:effectLst/>
                <a:uLnTx/>
                <a:uFillTx/>
                <a:latin typeface="Equinor"/>
                <a:ea typeface="+mn-ea"/>
                <a:cs typeface="+mn-cs"/>
              </a:rPr>
              <a:t>take-off</a:t>
            </a:r>
            <a:r>
              <a:rPr kumimoji="0" lang="nb-NO" b="0" i="0" u="none" strike="noStrike" kern="1200" cap="none" spc="0" normalizeH="0" baseline="0" noProof="0" dirty="0">
                <a:ln>
                  <a:noFill/>
                </a:ln>
                <a:solidFill>
                  <a:srgbClr val="333333"/>
                </a:solidFill>
                <a:effectLst/>
                <a:uLnTx/>
                <a:uFillTx/>
                <a:latin typeface="Equinor"/>
                <a:ea typeface="+mn-ea"/>
                <a:cs typeface="+mn-cs"/>
              </a:rPr>
              <a:t> (</a:t>
            </a:r>
            <a:r>
              <a:rPr kumimoji="0" lang="nb-NO"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b="0" i="0" u="none" strike="noStrike" kern="1200" cap="none" spc="0" normalizeH="0" baseline="0" noProof="0" dirty="0">
                <a:ln>
                  <a:noFill/>
                </a:ln>
                <a:solidFill>
                  <a:srgbClr val="333333"/>
                </a:solidFill>
                <a:effectLst/>
                <a:uLnTx/>
                <a:uFillTx/>
                <a:latin typeface="Equinor"/>
                <a:ea typeface="+mn-ea"/>
                <a:cs typeface="+mn-cs"/>
              </a:rPr>
              <a:t>) angles</a:t>
            </a:r>
          </a:p>
          <a:p>
            <a:pPr marR="0" lvl="0" algn="l" defTabSz="914400" rtl="0" eaLnBrk="1" fontAlgn="auto" latinLnBrk="0" hangingPunct="1">
              <a:lnSpc>
                <a:spcPct val="100000"/>
              </a:lnSpc>
              <a:spcBef>
                <a:spcPts val="0"/>
              </a:spcBef>
              <a:spcAft>
                <a:spcPts val="0"/>
              </a:spcAft>
              <a:buClrTx/>
              <a:buSzTx/>
              <a:tabLst/>
              <a:defRPr/>
            </a:pPr>
            <a:r>
              <a:rPr lang="nb-NO" dirty="0">
                <a:solidFill>
                  <a:srgbClr val="333333"/>
                </a:solidFill>
                <a:latin typeface="Equinor"/>
                <a:ea typeface="+mn-ea"/>
                <a:cs typeface="+mn-cs"/>
              </a:rPr>
              <a:t>P and S body </a:t>
            </a:r>
            <a:r>
              <a:rPr lang="nb-NO" dirty="0" err="1">
                <a:solidFill>
                  <a:srgbClr val="333333"/>
                </a:solidFill>
                <a:latin typeface="Equinor"/>
                <a:ea typeface="+mn-ea"/>
                <a:cs typeface="+mn-cs"/>
              </a:rPr>
              <a:t>waves</a:t>
            </a:r>
            <a:endParaRPr kumimoji="0" lang="nb-NO"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References:</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Ou</a:t>
            </a:r>
            <a:r>
              <a:rPr kumimoji="0" lang="nb-NO" sz="1400" b="0" i="0" u="none" strike="noStrike" kern="1200" cap="none" spc="0" normalizeH="0" baseline="0" noProof="0" dirty="0">
                <a:ln>
                  <a:noFill/>
                </a:ln>
                <a:solidFill>
                  <a:srgbClr val="333333"/>
                </a:solidFill>
                <a:effectLst/>
                <a:uLnTx/>
                <a:uFillTx/>
                <a:latin typeface="Equinor"/>
                <a:ea typeface="+mn-ea"/>
                <a:cs typeface="+mn-cs"/>
              </a:rPr>
              <a:t>, G.-B., (2008),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Seismological</a:t>
            </a:r>
            <a:r>
              <a:rPr kumimoji="0" lang="nb-NO" sz="1400" b="0" i="0" u="none" strike="noStrike" kern="1200" cap="none" spc="0" normalizeH="0" baseline="0" noProof="0" dirty="0">
                <a:ln>
                  <a:noFill/>
                </a:ln>
                <a:solidFill>
                  <a:srgbClr val="333333"/>
                </a:solidFill>
                <a:effectLst/>
                <a:uLnTx/>
                <a:uFillTx/>
                <a:latin typeface="Equinor"/>
                <a:ea typeface="+mn-ea"/>
                <a:cs typeface="+mn-cs"/>
              </a:rPr>
              <a:t> Studies for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Faults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Terrestrial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Atmospheric</a:t>
            </a:r>
            <a:r>
              <a:rPr kumimoji="0" lang="nb-NO" sz="1400" b="0" i="0" u="none" strike="noStrike" kern="1200" cap="none" spc="0" normalizeH="0" baseline="0" noProof="0" dirty="0">
                <a:ln>
                  <a:noFill/>
                </a:ln>
                <a:solidFill>
                  <a:srgbClr val="333333"/>
                </a:solidFill>
                <a:effectLst/>
                <a:uLnTx/>
                <a:uFillTx/>
                <a:latin typeface="Equinor"/>
                <a:ea typeface="+mn-ea"/>
                <a:cs typeface="+mn-cs"/>
              </a:rPr>
              <a:t> and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Oceanic</a:t>
            </a:r>
            <a:r>
              <a:rPr kumimoji="0" lang="nb-NO" sz="1400" b="0" i="0" u="none" strike="noStrike" kern="1200" cap="none" spc="0" normalizeH="0" baseline="0" noProof="0" dirty="0">
                <a:ln>
                  <a:noFill/>
                </a:ln>
                <a:solidFill>
                  <a:srgbClr val="333333"/>
                </a:solidFill>
                <a:effectLst/>
                <a:uLnTx/>
                <a:uFillTx/>
                <a:latin typeface="Equinor"/>
                <a:ea typeface="+mn-ea"/>
                <a:cs typeface="+mn-cs"/>
              </a:rPr>
              <a:t> Sciences 19, 463.</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a:t>
            </a:r>
            <a:r>
              <a:rPr kumimoji="0" lang="nb-NO" sz="1400" b="0" i="0" u="none" strike="noStrike" kern="1200" cap="none" spc="0" normalizeH="0" baseline="0" noProof="0" dirty="0">
                <a:ln>
                  <a:noFill/>
                </a:ln>
                <a:solidFill>
                  <a:srgbClr val="333333"/>
                </a:solidFill>
                <a:effectLst/>
                <a:uLnTx/>
                <a:uFillTx/>
                <a:latin typeface="Equinor"/>
                <a:ea typeface="+mn-ea"/>
                <a:cs typeface="+mn-cs"/>
              </a:rPr>
              <a:t>, G. and Y. Ben-Zion (2013),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Assessment</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400" b="0" i="0" u="none" strike="noStrike" kern="1200" cap="none" spc="0" normalizeH="0" baseline="0" noProof="0" dirty="0">
                <a:ln>
                  <a:noFill/>
                </a:ln>
                <a:solidFill>
                  <a:srgbClr val="333333"/>
                </a:solidFill>
                <a:effectLst/>
                <a:uLnTx/>
                <a:uFillTx/>
                <a:latin typeface="Equinor"/>
                <a:ea typeface="+mn-ea"/>
                <a:cs typeface="+mn-cs"/>
              </a:rPr>
              <a:t> P and 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a:t>
            </a:r>
            <a:r>
              <a:rPr kumimoji="0" lang="nb-NO" sz="1400" b="0" i="0" u="none" strike="noStrike" kern="1200" cap="none" spc="0" normalizeH="0" baseline="0" noProof="0" dirty="0">
                <a:ln>
                  <a:noFill/>
                </a:ln>
                <a:solidFill>
                  <a:srgbClr val="333333"/>
                </a:solidFill>
                <a:effectLst/>
                <a:uLnTx/>
                <a:uFillTx/>
                <a:latin typeface="Equinor"/>
                <a:ea typeface="+mn-ea"/>
                <a:cs typeface="+mn-cs"/>
              </a:rPr>
              <a:t> energy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radiated</a:t>
            </a:r>
            <a:r>
              <a:rPr kumimoji="0" lang="nb-NO" sz="14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very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small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shear-tensile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seismic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events</a:t>
            </a:r>
            <a:r>
              <a:rPr kumimoji="0" lang="nb-NO" sz="1400" b="0" i="0" u="none" strike="noStrike" kern="1200" cap="none" spc="0" normalizeH="0" baseline="0" noProof="0" dirty="0">
                <a:ln>
                  <a:noFill/>
                </a:ln>
                <a:solidFill>
                  <a:srgbClr val="333333"/>
                </a:solidFill>
                <a:effectLst/>
                <a:uLnTx/>
                <a:uFillTx/>
                <a:latin typeface="Equinor"/>
                <a:ea typeface="+mn-ea"/>
                <a:cs typeface="+mn-cs"/>
              </a:rPr>
              <a:t> in a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deep</a:t>
            </a:r>
            <a:r>
              <a:rPr kumimoji="0" lang="nb-NO" sz="1400" b="0" i="0" u="none" strike="noStrike" kern="1200" cap="none" spc="0" normalizeH="0" baseline="0" noProof="0" dirty="0">
                <a:ln>
                  <a:noFill/>
                </a:ln>
                <a:solidFill>
                  <a:srgbClr val="333333"/>
                </a:solidFill>
                <a:effectLst/>
                <a:uLnTx/>
                <a:uFillTx/>
                <a:latin typeface="Equinor"/>
                <a:ea typeface="+mn-ea"/>
                <a:cs typeface="+mn-cs"/>
              </a:rPr>
              <a:t> South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African</a:t>
            </a:r>
            <a:r>
              <a:rPr kumimoji="0" lang="nb-NO" sz="1400" b="0" i="0" u="none" strike="noStrike" kern="1200" cap="none" spc="0" normalizeH="0" baseline="0" noProof="0" dirty="0">
                <a:ln>
                  <a:noFill/>
                </a:ln>
                <a:solidFill>
                  <a:srgbClr val="333333"/>
                </a:solidFill>
                <a:effectLst/>
                <a:uLnTx/>
                <a:uFillTx/>
                <a:latin typeface="Equinor"/>
                <a:ea typeface="+mn-ea"/>
                <a:cs typeface="+mn-cs"/>
              </a:rPr>
              <a:t> mine. J.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Geophys</a:t>
            </a:r>
            <a:r>
              <a:rPr kumimoji="0" lang="nb-NO" sz="1400" b="0" i="0" u="none" strike="noStrike" kern="1200" cap="none" spc="0" normalizeH="0" baseline="0" noProof="0" dirty="0">
                <a:ln>
                  <a:noFill/>
                </a:ln>
                <a:solidFill>
                  <a:srgbClr val="333333"/>
                </a:solidFill>
                <a:effectLst/>
                <a:uLnTx/>
                <a:uFillTx/>
                <a:latin typeface="Equinor"/>
                <a:ea typeface="+mn-ea"/>
                <a:cs typeface="+mn-cs"/>
              </a:rPr>
              <a:t>. Res. 118, 3630-3641 </a:t>
            </a:r>
          </a:p>
          <a:p>
            <a:pPr marL="0" marR="0" lvl="0" indent="-457200" algn="l"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Kwiatek’s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Matlab</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code</a:t>
            </a:r>
            <a:r>
              <a:rPr kumimoji="0" lang="nb-NO" sz="1400" b="0" i="0" u="none" strike="noStrike" kern="1200" cap="none" spc="0" normalizeH="0" baseline="0" noProof="0" dirty="0">
                <a:ln>
                  <a:noFill/>
                </a:ln>
                <a:solidFill>
                  <a:srgbClr val="333333"/>
                </a:solidFill>
                <a:effectLst/>
                <a:uLnTx/>
                <a:uFillTx/>
                <a:latin typeface="Equinor"/>
                <a:ea typeface="+mn-ea"/>
                <a:cs typeface="+mn-cs"/>
              </a:rPr>
              <a:t> is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public</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Internet</a:t>
            </a:r>
            <a:endParaRPr kumimoji="0" lang="nb-NO" sz="1400" b="0" i="0" u="none" strike="noStrike" kern="1200" cap="none" spc="0" normalizeH="0" baseline="0" noProof="0" dirty="0">
              <a:ln>
                <a:noFill/>
              </a:ln>
              <a:solidFill>
                <a:srgbClr val="333333"/>
              </a:solidFill>
              <a:effectLst/>
              <a:uLnTx/>
              <a:uFillTx/>
              <a:latin typeface="Equinor"/>
              <a:ea typeface="+mn-ea"/>
              <a:cs typeface="+mn-cs"/>
            </a:endParaRPr>
          </a:p>
          <a:p>
            <a:pPr marL="0" indent="0">
              <a:buNone/>
            </a:pPr>
            <a:endParaRPr lang="nb-NO" dirty="0"/>
          </a:p>
        </p:txBody>
      </p:sp>
    </p:spTree>
    <p:extLst>
      <p:ext uri="{BB962C8B-B14F-4D97-AF65-F5344CB8AC3E}">
        <p14:creationId xmlns:p14="http://schemas.microsoft.com/office/powerpoint/2010/main" val="32739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F922-899E-11DE-33F8-03F374F80B48}"/>
              </a:ext>
            </a:extLst>
          </p:cNvPr>
          <p:cNvSpPr>
            <a:spLocks noGrp="1"/>
          </p:cNvSpPr>
          <p:nvPr>
            <p:ph type="title"/>
          </p:nvPr>
        </p:nvSpPr>
        <p:spPr>
          <a:xfrm>
            <a:off x="694296" y="222412"/>
            <a:ext cx="9220103" cy="1383188"/>
          </a:xfrm>
        </p:spPr>
        <p:txBody>
          <a:bodyPr/>
          <a:lstStyle/>
          <a:p>
            <a:r>
              <a:rPr lang="nb-NO" dirty="0"/>
              <a:t>Fun </a:t>
            </a:r>
            <a:r>
              <a:rPr lang="nb-NO" dirty="0" err="1"/>
              <a:t>fact</a:t>
            </a:r>
            <a:r>
              <a:rPr lang="nb-NO" dirty="0"/>
              <a:t>: </a:t>
            </a:r>
            <a:br>
              <a:rPr lang="nb-NO" dirty="0"/>
            </a:br>
            <a:r>
              <a:rPr lang="nb-NO" dirty="0" err="1"/>
              <a:t>Earthquake</a:t>
            </a:r>
            <a:r>
              <a:rPr lang="nb-NO" dirty="0"/>
              <a:t> </a:t>
            </a:r>
            <a:r>
              <a:rPr lang="nb-NO" dirty="0" err="1"/>
              <a:t>source</a:t>
            </a:r>
            <a:r>
              <a:rPr lang="nb-NO" dirty="0"/>
              <a:t> </a:t>
            </a:r>
            <a:r>
              <a:rPr lang="nb-NO" dirty="0" err="1"/>
              <a:t>mechanism</a:t>
            </a:r>
            <a:r>
              <a:rPr lang="nb-NO" dirty="0"/>
              <a:t> </a:t>
            </a:r>
            <a:r>
              <a:rPr lang="nb-NO" dirty="0" err="1"/>
              <a:t>can</a:t>
            </a:r>
            <a:r>
              <a:rPr lang="nb-NO" dirty="0"/>
              <a:t> be used to </a:t>
            </a:r>
            <a:r>
              <a:rPr lang="nb-NO" dirty="0" err="1"/>
              <a:t>model</a:t>
            </a:r>
            <a:r>
              <a:rPr lang="nb-NO" dirty="0"/>
              <a:t> </a:t>
            </a:r>
            <a:r>
              <a:rPr lang="nb-NO" dirty="0" err="1"/>
              <a:t>piezo-electric</a:t>
            </a:r>
            <a:r>
              <a:rPr lang="nb-NO" dirty="0"/>
              <a:t> </a:t>
            </a:r>
            <a:r>
              <a:rPr lang="nb-NO" dirty="0" err="1"/>
              <a:t>transducers</a:t>
            </a:r>
            <a:r>
              <a:rPr lang="nb-NO" dirty="0"/>
              <a:t> and </a:t>
            </a:r>
            <a:r>
              <a:rPr lang="nb-NO" dirty="0" err="1"/>
              <a:t>viscoelastic</a:t>
            </a:r>
            <a:r>
              <a:rPr lang="nb-NO" dirty="0"/>
              <a:t> </a:t>
            </a:r>
            <a:r>
              <a:rPr lang="nb-NO" dirty="0" err="1"/>
              <a:t>waves</a:t>
            </a:r>
            <a:r>
              <a:rPr lang="nb-NO" dirty="0"/>
              <a:t> in </a:t>
            </a:r>
            <a:r>
              <a:rPr lang="nb-NO" dirty="0" err="1"/>
              <a:t>cores</a:t>
            </a:r>
            <a:r>
              <a:rPr lang="nb-NO" dirty="0"/>
              <a:t> </a:t>
            </a:r>
            <a:r>
              <a:rPr lang="nb-NO" dirty="0" err="1"/>
              <a:t>on</a:t>
            </a:r>
            <a:r>
              <a:rPr lang="nb-NO" dirty="0"/>
              <a:t> centimeter </a:t>
            </a:r>
            <a:r>
              <a:rPr lang="nb-NO" dirty="0" err="1"/>
              <a:t>scale</a:t>
            </a:r>
            <a:endParaRPr lang="nb-NO" dirty="0"/>
          </a:p>
        </p:txBody>
      </p:sp>
      <p:sp>
        <p:nvSpPr>
          <p:cNvPr id="5" name="Slide Number Placeholder 4">
            <a:extLst>
              <a:ext uri="{FF2B5EF4-FFF2-40B4-BE49-F238E27FC236}">
                <a16:creationId xmlns:a16="http://schemas.microsoft.com/office/drawing/2014/main" id="{FD036AED-F2E3-7A0B-2401-489ABE83EDFB}"/>
              </a:ext>
            </a:extLst>
          </p:cNvPr>
          <p:cNvSpPr>
            <a:spLocks noGrp="1"/>
          </p:cNvSpPr>
          <p:nvPr>
            <p:ph type="sldNum" sz="quarter" idx="12"/>
          </p:nvPr>
        </p:nvSpPr>
        <p:spPr/>
        <p:txBody>
          <a:bodyPr/>
          <a:lstStyle/>
          <a:p>
            <a:fld id="{5D1E5300-FC0F-4317-A193-EF6CE9E6F7B5}" type="slidenum">
              <a:rPr lang="en-GB" smtClean="0"/>
              <a:pPr/>
              <a:t>24</a:t>
            </a:fld>
            <a:r>
              <a:rPr lang="en-GB"/>
              <a:t>  |  </a:t>
            </a:r>
            <a:endParaRPr lang="en-GB" noProof="0" dirty="0"/>
          </a:p>
        </p:txBody>
      </p:sp>
      <p:pic>
        <p:nvPicPr>
          <p:cNvPr id="7" name="Picture 6">
            <a:extLst>
              <a:ext uri="{FF2B5EF4-FFF2-40B4-BE49-F238E27FC236}">
                <a16:creationId xmlns:a16="http://schemas.microsoft.com/office/drawing/2014/main" id="{A9C5074C-8402-DAA4-8634-6426306572BE}"/>
              </a:ext>
            </a:extLst>
          </p:cNvPr>
          <p:cNvPicPr>
            <a:picLocks noChangeAspect="1"/>
          </p:cNvPicPr>
          <p:nvPr/>
        </p:nvPicPr>
        <p:blipFill>
          <a:blip r:embed="rId2"/>
          <a:stretch>
            <a:fillRect/>
          </a:stretch>
        </p:blipFill>
        <p:spPr>
          <a:xfrm>
            <a:off x="971484" y="1936490"/>
            <a:ext cx="3452625" cy="2489672"/>
          </a:xfrm>
          <a:prstGeom prst="rect">
            <a:avLst/>
          </a:prstGeom>
        </p:spPr>
      </p:pic>
      <p:pic>
        <p:nvPicPr>
          <p:cNvPr id="9" name="Picture 8">
            <a:extLst>
              <a:ext uri="{FF2B5EF4-FFF2-40B4-BE49-F238E27FC236}">
                <a16:creationId xmlns:a16="http://schemas.microsoft.com/office/drawing/2014/main" id="{A4DF515A-E3F3-A9FD-D200-9F929B31C2B9}"/>
              </a:ext>
            </a:extLst>
          </p:cNvPr>
          <p:cNvPicPr>
            <a:picLocks noChangeAspect="1"/>
          </p:cNvPicPr>
          <p:nvPr/>
        </p:nvPicPr>
        <p:blipFill>
          <a:blip r:embed="rId3"/>
          <a:stretch>
            <a:fillRect/>
          </a:stretch>
        </p:blipFill>
        <p:spPr>
          <a:xfrm>
            <a:off x="1111469" y="4548084"/>
            <a:ext cx="3172653" cy="1578124"/>
          </a:xfrm>
          <a:prstGeom prst="rect">
            <a:avLst/>
          </a:prstGeom>
        </p:spPr>
      </p:pic>
      <p:grpSp>
        <p:nvGrpSpPr>
          <p:cNvPr id="10" name="Group 9">
            <a:extLst>
              <a:ext uri="{FF2B5EF4-FFF2-40B4-BE49-F238E27FC236}">
                <a16:creationId xmlns:a16="http://schemas.microsoft.com/office/drawing/2014/main" id="{08A339CD-6894-37AC-7CD1-DB9F715928CC}"/>
              </a:ext>
            </a:extLst>
          </p:cNvPr>
          <p:cNvGrpSpPr/>
          <p:nvPr/>
        </p:nvGrpSpPr>
        <p:grpSpPr>
          <a:xfrm>
            <a:off x="4841065" y="1994090"/>
            <a:ext cx="6719471" cy="3666126"/>
            <a:chOff x="817954" y="1189205"/>
            <a:chExt cx="7474800" cy="4078231"/>
          </a:xfrm>
        </p:grpSpPr>
        <p:pic>
          <p:nvPicPr>
            <p:cNvPr id="11" name="Picture 10">
              <a:extLst>
                <a:ext uri="{FF2B5EF4-FFF2-40B4-BE49-F238E27FC236}">
                  <a16:creationId xmlns:a16="http://schemas.microsoft.com/office/drawing/2014/main" id="{FE3A5C26-9E5E-8697-E51A-696C1E5E94C1}"/>
                </a:ext>
              </a:extLst>
            </p:cNvPr>
            <p:cNvPicPr>
              <a:picLocks noChangeAspect="1"/>
            </p:cNvPicPr>
            <p:nvPr/>
          </p:nvPicPr>
          <p:blipFill rotWithShape="1">
            <a:blip r:embed="rId4"/>
            <a:srcRect r="48977"/>
            <a:stretch/>
          </p:blipFill>
          <p:spPr>
            <a:xfrm>
              <a:off x="817954" y="1288805"/>
              <a:ext cx="3732446" cy="3978631"/>
            </a:xfrm>
            <a:prstGeom prst="rect">
              <a:avLst/>
            </a:prstGeom>
          </p:spPr>
        </p:pic>
        <p:pic>
          <p:nvPicPr>
            <p:cNvPr id="12" name="Picture 11">
              <a:extLst>
                <a:ext uri="{FF2B5EF4-FFF2-40B4-BE49-F238E27FC236}">
                  <a16:creationId xmlns:a16="http://schemas.microsoft.com/office/drawing/2014/main" id="{1078E8EF-8F84-1B2B-306B-80AA1AA0A390}"/>
                </a:ext>
              </a:extLst>
            </p:cNvPr>
            <p:cNvPicPr>
              <a:picLocks noChangeAspect="1"/>
            </p:cNvPicPr>
            <p:nvPr/>
          </p:nvPicPr>
          <p:blipFill rotWithShape="1">
            <a:blip r:embed="rId4"/>
            <a:srcRect l="50908"/>
            <a:stretch/>
          </p:blipFill>
          <p:spPr>
            <a:xfrm>
              <a:off x="4701600" y="1189205"/>
              <a:ext cx="3591154" cy="3978631"/>
            </a:xfrm>
            <a:prstGeom prst="rect">
              <a:avLst/>
            </a:prstGeom>
          </p:spPr>
        </p:pic>
      </p:grpSp>
      <p:sp>
        <p:nvSpPr>
          <p:cNvPr id="13" name="TextBox 12">
            <a:extLst>
              <a:ext uri="{FF2B5EF4-FFF2-40B4-BE49-F238E27FC236}">
                <a16:creationId xmlns:a16="http://schemas.microsoft.com/office/drawing/2014/main" id="{4F40E64E-487F-2B4E-6926-544DF4E17533}"/>
              </a:ext>
            </a:extLst>
          </p:cNvPr>
          <p:cNvSpPr txBox="1"/>
          <p:nvPr/>
        </p:nvSpPr>
        <p:spPr>
          <a:xfrm>
            <a:off x="5162401" y="5787096"/>
            <a:ext cx="6220800" cy="523220"/>
          </a:xfrm>
          <a:prstGeom prst="rect">
            <a:avLst/>
          </a:prstGeom>
          <a:solidFill>
            <a:srgbClr val="FFC000"/>
          </a:solidFill>
          <a:ln>
            <a:solidFill>
              <a:schemeClr val="accent1"/>
            </a:solidFill>
          </a:ln>
        </p:spPr>
        <p:txBody>
          <a:bodyPr wrap="square" rtlCol="0">
            <a:spAutoFit/>
          </a:bodyPr>
          <a:lstStyle/>
          <a:p>
            <a:r>
              <a:rPr lang="nb-NO" sz="1400" dirty="0"/>
              <a:t>Hokstad, K., Sollie, R., and Nes, O.-M., 2000, </a:t>
            </a:r>
            <a:r>
              <a:rPr lang="nb-NO" sz="1400" dirty="0" err="1"/>
              <a:t>Finite-difference</a:t>
            </a:r>
            <a:r>
              <a:rPr lang="nb-NO" sz="1400" dirty="0"/>
              <a:t> </a:t>
            </a:r>
            <a:r>
              <a:rPr lang="nb-NO" sz="1400" dirty="0" err="1"/>
              <a:t>modeling</a:t>
            </a:r>
            <a:r>
              <a:rPr lang="nb-NO" sz="1400" dirty="0"/>
              <a:t> </a:t>
            </a:r>
            <a:r>
              <a:rPr lang="nb-NO" sz="1400" dirty="0" err="1"/>
              <a:t>of</a:t>
            </a:r>
            <a:r>
              <a:rPr lang="nb-NO" sz="1400" dirty="0"/>
              <a:t> </a:t>
            </a:r>
            <a:r>
              <a:rPr lang="nb-NO" sz="1400" dirty="0" err="1"/>
              <a:t>Viscoelastic</a:t>
            </a:r>
            <a:r>
              <a:rPr lang="nb-NO" sz="1400" dirty="0"/>
              <a:t> </a:t>
            </a:r>
            <a:r>
              <a:rPr lang="nb-NO" sz="1400" dirty="0" err="1"/>
              <a:t>Wave</a:t>
            </a:r>
            <a:r>
              <a:rPr lang="nb-NO" sz="1400" dirty="0"/>
              <a:t> </a:t>
            </a:r>
            <a:r>
              <a:rPr lang="nb-NO" sz="1400" dirty="0" err="1"/>
              <a:t>Propagation</a:t>
            </a:r>
            <a:r>
              <a:rPr lang="nb-NO" sz="1400" dirty="0"/>
              <a:t> in </a:t>
            </a:r>
            <a:r>
              <a:rPr lang="nb-NO" sz="1400" dirty="0" err="1"/>
              <a:t>Core</a:t>
            </a:r>
            <a:r>
              <a:rPr lang="nb-NO" sz="1400" dirty="0"/>
              <a:t> Samples, SEG </a:t>
            </a:r>
            <a:r>
              <a:rPr lang="nb-NO" sz="1400" dirty="0" err="1"/>
              <a:t>Annual</a:t>
            </a:r>
            <a:r>
              <a:rPr lang="nb-NO" sz="1400" dirty="0"/>
              <a:t> </a:t>
            </a:r>
            <a:r>
              <a:rPr lang="nb-NO" sz="1400" dirty="0" err="1"/>
              <a:t>Meetg</a:t>
            </a:r>
            <a:r>
              <a:rPr lang="nb-NO" sz="1400" dirty="0"/>
              <a:t>, Calgary</a:t>
            </a:r>
          </a:p>
        </p:txBody>
      </p:sp>
    </p:spTree>
    <p:extLst>
      <p:ext uri="{BB962C8B-B14F-4D97-AF65-F5344CB8AC3E}">
        <p14:creationId xmlns:p14="http://schemas.microsoft.com/office/powerpoint/2010/main" val="114594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lines&#10;&#10;Description automatically generated">
            <a:extLst>
              <a:ext uri="{FF2B5EF4-FFF2-40B4-BE49-F238E27FC236}">
                <a16:creationId xmlns:a16="http://schemas.microsoft.com/office/drawing/2014/main" id="{DF2B02E0-AE12-6AD1-E7D7-06A564BF2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16" name="Picture 15" descr="A graph of different colored lines&#10;&#10;Description automatically generated">
            <a:extLst>
              <a:ext uri="{FF2B5EF4-FFF2-40B4-BE49-F238E27FC236}">
                <a16:creationId xmlns:a16="http://schemas.microsoft.com/office/drawing/2014/main" id="{669F08AC-24A4-FA96-8E93-A29FACEC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2" name="Picture 21" descr="A graph of different colored lines&#10;&#10;Description automatically generated">
            <a:extLst>
              <a:ext uri="{FF2B5EF4-FFF2-40B4-BE49-F238E27FC236}">
                <a16:creationId xmlns:a16="http://schemas.microsoft.com/office/drawing/2014/main" id="{5B2924FD-417A-FC40-FA43-7D6C638F5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p:txBody>
          <a:bodyPr/>
          <a:lstStyle/>
          <a:p>
            <a:fld id="{5D1E5300-FC0F-4317-A193-EF6CE9E6F7B5}" type="slidenum">
              <a:rPr lang="en-GB" noProof="0" smtClean="0"/>
              <a:pPr/>
              <a:t>25</a:t>
            </a:fld>
            <a:r>
              <a:rPr lang="en-GB" noProof="0" dirty="0"/>
              <a:t>  |  </a:t>
            </a:r>
          </a:p>
        </p:txBody>
      </p:sp>
      <p:sp>
        <p:nvSpPr>
          <p:cNvPr id="23" name="TextBox 22">
            <a:extLst>
              <a:ext uri="{FF2B5EF4-FFF2-40B4-BE49-F238E27FC236}">
                <a16:creationId xmlns:a16="http://schemas.microsoft.com/office/drawing/2014/main" id="{9FF2FE9A-15AD-07F0-215F-87FBE763D3B9}"/>
              </a:ext>
            </a:extLst>
          </p:cNvPr>
          <p:cNvSpPr txBox="1"/>
          <p:nvPr/>
        </p:nvSpPr>
        <p:spPr>
          <a:xfrm>
            <a:off x="9764889" y="1980000"/>
            <a:ext cx="1986441" cy="369332"/>
          </a:xfrm>
          <a:prstGeom prst="rect">
            <a:avLst/>
          </a:prstGeom>
          <a:noFill/>
        </p:spPr>
        <p:txBody>
          <a:bodyPr wrap="none" rtlCol="0">
            <a:spAutoFit/>
          </a:bodyPr>
          <a:lstStyle/>
          <a:p>
            <a:r>
              <a:rPr lang="nb-NO" dirty="0" err="1"/>
              <a:t>Fault</a:t>
            </a:r>
            <a:r>
              <a:rPr lang="nb-NO" dirty="0"/>
              <a:t> </a:t>
            </a:r>
            <a:r>
              <a:rPr lang="nb-NO" dirty="0" err="1"/>
              <a:t>dip</a:t>
            </a:r>
            <a:r>
              <a:rPr lang="nb-NO" dirty="0"/>
              <a:t> = 45 deg</a:t>
            </a:r>
          </a:p>
        </p:txBody>
      </p:sp>
      <p:pic>
        <p:nvPicPr>
          <p:cNvPr id="25" name="Picture 24" descr="A blue and white circles with white circles&#10;&#10;Description automatically generated">
            <a:extLst>
              <a:ext uri="{FF2B5EF4-FFF2-40B4-BE49-F238E27FC236}">
                <a16:creationId xmlns:a16="http://schemas.microsoft.com/office/drawing/2014/main" id="{46F0F3F4-F82E-3266-6B24-1F1165D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26" name="Title 1">
            <a:extLst>
              <a:ext uri="{FF2B5EF4-FFF2-40B4-BE49-F238E27FC236}">
                <a16:creationId xmlns:a16="http://schemas.microsoft.com/office/drawing/2014/main" id="{95692518-0616-9396-5754-21688BD9F555}"/>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45 deg</a:t>
            </a:r>
          </a:p>
        </p:txBody>
      </p:sp>
    </p:spTree>
    <p:extLst>
      <p:ext uri="{BB962C8B-B14F-4D97-AF65-F5344CB8AC3E}">
        <p14:creationId xmlns:p14="http://schemas.microsoft.com/office/powerpoint/2010/main" val="3927653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wo circles with a number of circles&#10;&#10;Description automatically generated with medium confidence">
            <a:extLst>
              <a:ext uri="{FF2B5EF4-FFF2-40B4-BE49-F238E27FC236}">
                <a16:creationId xmlns:a16="http://schemas.microsoft.com/office/drawing/2014/main" id="{2EAA8F16-88F1-ABE8-71F7-4EB6749E3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26</a:t>
            </a:fld>
            <a:r>
              <a:rPr lang="en-GB"/>
              <a:t>  |  </a:t>
            </a:r>
            <a:endParaRPr lang="en-GB" noProof="0" dirty="0"/>
          </a:p>
        </p:txBody>
      </p:sp>
      <p:pic>
        <p:nvPicPr>
          <p:cNvPr id="2" name="Picture 1" descr="A graph of a graph&#10;&#10;Description automatically generated with medium confidence">
            <a:extLst>
              <a:ext uri="{FF2B5EF4-FFF2-40B4-BE49-F238E27FC236}">
                <a16:creationId xmlns:a16="http://schemas.microsoft.com/office/drawing/2014/main" id="{9E60C1D2-A890-969D-8B5A-00A9FB2C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62CA6B99-0A1F-97C7-0C3B-9D0F700C2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0" name="Picture 19" descr="A graph of a wave&#10;&#10;Description automatically generated with medium confidence">
            <a:extLst>
              <a:ext uri="{FF2B5EF4-FFF2-40B4-BE49-F238E27FC236}">
                <a16:creationId xmlns:a16="http://schemas.microsoft.com/office/drawing/2014/main" id="{60267627-39C6-E181-DC48-CA1E845EF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sp>
        <p:nvSpPr>
          <p:cNvPr id="10" name="TextBox 9">
            <a:extLst>
              <a:ext uri="{FF2B5EF4-FFF2-40B4-BE49-F238E27FC236}">
                <a16:creationId xmlns:a16="http://schemas.microsoft.com/office/drawing/2014/main" id="{DE728D1A-6E9C-68C7-CCF3-42F20211866C}"/>
              </a:ext>
            </a:extLst>
          </p:cNvPr>
          <p:cNvSpPr txBox="1"/>
          <p:nvPr/>
        </p:nvSpPr>
        <p:spPr>
          <a:xfrm>
            <a:off x="9764889" y="1980000"/>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60 deg</a:t>
            </a:r>
          </a:p>
        </p:txBody>
      </p:sp>
      <p:sp>
        <p:nvSpPr>
          <p:cNvPr id="12" name="Title 1">
            <a:extLst>
              <a:ext uri="{FF2B5EF4-FFF2-40B4-BE49-F238E27FC236}">
                <a16:creationId xmlns:a16="http://schemas.microsoft.com/office/drawing/2014/main" id="{6A9392B8-3D73-D824-D098-2A7E00ABD853}"/>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60 deg</a:t>
            </a:r>
          </a:p>
        </p:txBody>
      </p:sp>
    </p:spTree>
    <p:extLst>
      <p:ext uri="{BB962C8B-B14F-4D97-AF65-F5344CB8AC3E}">
        <p14:creationId xmlns:p14="http://schemas.microsoft.com/office/powerpoint/2010/main" val="262522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2DA3F1-8F83-8224-673F-806F8FFE1384}"/>
              </a:ext>
            </a:extLst>
          </p:cNvPr>
          <p:cNvSpPr>
            <a:spLocks noGrp="1"/>
          </p:cNvSpPr>
          <p:nvPr>
            <p:ph type="sldNum" sz="quarter" idx="12"/>
          </p:nvPr>
        </p:nvSpPr>
        <p:spPr/>
        <p:txBody>
          <a:bodyPr/>
          <a:lstStyle/>
          <a:p>
            <a:fld id="{5D1E5300-FC0F-4317-A193-EF6CE9E6F7B5}" type="slidenum">
              <a:rPr lang="en-GB" smtClean="0"/>
              <a:pPr/>
              <a:t>27</a:t>
            </a:fld>
            <a:r>
              <a:rPr lang="en-GB"/>
              <a:t>  |  </a:t>
            </a:r>
            <a:endParaRPr lang="en-GB" noProof="0" dirty="0"/>
          </a:p>
        </p:txBody>
      </p:sp>
      <p:sp>
        <p:nvSpPr>
          <p:cNvPr id="2" name="TextBox 1">
            <a:extLst>
              <a:ext uri="{FF2B5EF4-FFF2-40B4-BE49-F238E27FC236}">
                <a16:creationId xmlns:a16="http://schemas.microsoft.com/office/drawing/2014/main" id="{8D22889D-3BEE-2320-FD67-EB0C215C16FA}"/>
              </a:ext>
            </a:extLst>
          </p:cNvPr>
          <p:cNvSpPr txBox="1"/>
          <p:nvPr/>
        </p:nvSpPr>
        <p:spPr>
          <a:xfrm>
            <a:off x="9764889" y="1980000"/>
            <a:ext cx="2010487" cy="369332"/>
          </a:xfrm>
          <a:prstGeom prst="rect">
            <a:avLst/>
          </a:prstGeom>
          <a:noFill/>
        </p:spPr>
        <p:txBody>
          <a:bodyPr wrap="none" rtlCol="0">
            <a:spAutoFit/>
          </a:bodyPr>
          <a:lstStyle/>
          <a:p>
            <a:r>
              <a:rPr lang="nb-NO" dirty="0" err="1"/>
              <a:t>Fault</a:t>
            </a:r>
            <a:r>
              <a:rPr lang="nb-NO" dirty="0"/>
              <a:t> </a:t>
            </a:r>
            <a:r>
              <a:rPr lang="nb-NO" dirty="0" err="1"/>
              <a:t>dip</a:t>
            </a:r>
            <a:r>
              <a:rPr lang="nb-NO" dirty="0"/>
              <a:t> = 90 deg</a:t>
            </a:r>
          </a:p>
        </p:txBody>
      </p:sp>
      <p:pic>
        <p:nvPicPr>
          <p:cNvPr id="18" name="Picture 17" descr="A graph of a function&#10;&#10;Description automatically generated with medium confidence">
            <a:extLst>
              <a:ext uri="{FF2B5EF4-FFF2-40B4-BE49-F238E27FC236}">
                <a16:creationId xmlns:a16="http://schemas.microsoft.com/office/drawing/2014/main" id="{B6591B1B-D3A7-F174-CF97-D1704486A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2" y="3960000"/>
            <a:ext cx="3708410" cy="2317756"/>
          </a:xfrm>
          <a:prstGeom prst="rect">
            <a:avLst/>
          </a:prstGeom>
        </p:spPr>
      </p:pic>
      <p:pic>
        <p:nvPicPr>
          <p:cNvPr id="19" name="Picture 18" descr="A graph of a function&#10;&#10;Description automatically generated with medium confidence">
            <a:extLst>
              <a:ext uri="{FF2B5EF4-FFF2-40B4-BE49-F238E27FC236}">
                <a16:creationId xmlns:a16="http://schemas.microsoft.com/office/drawing/2014/main" id="{580D2891-D730-C565-A7BA-2BF2F1176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2" y="3960000"/>
            <a:ext cx="3708409" cy="2317756"/>
          </a:xfrm>
          <a:prstGeom prst="rect">
            <a:avLst/>
          </a:prstGeom>
        </p:spPr>
      </p:pic>
      <p:pic>
        <p:nvPicPr>
          <p:cNvPr id="20" name="Picture 19" descr="A graph of a function&#10;&#10;Description automatically generated with medium confidence">
            <a:extLst>
              <a:ext uri="{FF2B5EF4-FFF2-40B4-BE49-F238E27FC236}">
                <a16:creationId xmlns:a16="http://schemas.microsoft.com/office/drawing/2014/main" id="{12622237-882D-80CF-5572-96363996E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2" y="3960000"/>
            <a:ext cx="3708408" cy="2317755"/>
          </a:xfrm>
          <a:prstGeom prst="rect">
            <a:avLst/>
          </a:prstGeom>
        </p:spPr>
      </p:pic>
      <p:pic>
        <p:nvPicPr>
          <p:cNvPr id="22" name="Picture 21" descr="A blue and white circles with white squares&#10;&#10;Description automatically generated">
            <a:extLst>
              <a:ext uri="{FF2B5EF4-FFF2-40B4-BE49-F238E27FC236}">
                <a16:creationId xmlns:a16="http://schemas.microsoft.com/office/drawing/2014/main" id="{B766843E-C84B-19D3-A8A8-087411148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056" y="1296000"/>
            <a:ext cx="7234037" cy="2411346"/>
          </a:xfrm>
          <a:prstGeom prst="rect">
            <a:avLst/>
          </a:prstGeom>
        </p:spPr>
      </p:pic>
      <p:sp>
        <p:nvSpPr>
          <p:cNvPr id="23" name="Title 1">
            <a:extLst>
              <a:ext uri="{FF2B5EF4-FFF2-40B4-BE49-F238E27FC236}">
                <a16:creationId xmlns:a16="http://schemas.microsoft.com/office/drawing/2014/main" id="{D78F589E-2634-056C-8043-E63460D6749E}"/>
              </a:ext>
            </a:extLst>
          </p:cNvPr>
          <p:cNvSpPr txBox="1">
            <a:spLocks/>
          </p:cNvSpPr>
          <p:nvPr/>
        </p:nvSpPr>
        <p:spPr>
          <a:xfrm>
            <a:off x="695325" y="441698"/>
            <a:ext cx="10801350" cy="601648"/>
          </a:xfrm>
          <a:prstGeom prst="rect">
            <a:avLst/>
          </a:prstGeom>
        </p:spPr>
        <p:txBody>
          <a:bodyPr/>
          <a:lst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a:lstStyle>
          <a:p>
            <a:r>
              <a:rPr lang="nb-NO" dirty="0" err="1"/>
              <a:t>rpgen</a:t>
            </a:r>
            <a:r>
              <a:rPr lang="nb-NO" dirty="0"/>
              <a:t> </a:t>
            </a:r>
            <a:r>
              <a:rPr lang="nb-NO" dirty="0" err="1"/>
              <a:t>function</a:t>
            </a:r>
            <a:r>
              <a:rPr lang="nb-NO" dirty="0"/>
              <a:t> (</a:t>
            </a:r>
            <a:r>
              <a:rPr lang="nb-NO" dirty="0" err="1"/>
              <a:t>Kwiatek</a:t>
            </a:r>
            <a:r>
              <a:rPr lang="nb-NO" dirty="0"/>
              <a:t>, 2013): </a:t>
            </a:r>
            <a:r>
              <a:rPr lang="nb-NO" dirty="0" err="1"/>
              <a:t>Modeling</a:t>
            </a:r>
            <a:r>
              <a:rPr lang="nb-NO" dirty="0"/>
              <a:t> </a:t>
            </a:r>
            <a:r>
              <a:rPr lang="nb-NO" dirty="0" err="1"/>
              <a:t>fault</a:t>
            </a:r>
            <a:r>
              <a:rPr lang="nb-NO" dirty="0"/>
              <a:t> </a:t>
            </a:r>
            <a:r>
              <a:rPr lang="nb-NO" dirty="0" err="1"/>
              <a:t>dip</a:t>
            </a:r>
            <a:r>
              <a:rPr lang="nb-NO" dirty="0"/>
              <a:t> = 90 deg</a:t>
            </a:r>
          </a:p>
        </p:txBody>
      </p:sp>
    </p:spTree>
    <p:extLst>
      <p:ext uri="{BB962C8B-B14F-4D97-AF65-F5344CB8AC3E}">
        <p14:creationId xmlns:p14="http://schemas.microsoft.com/office/powerpoint/2010/main" val="325937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767E-B79F-10F0-96B0-9B79CBEB1E6F}"/>
              </a:ext>
            </a:extLst>
          </p:cNvPr>
          <p:cNvSpPr>
            <a:spLocks noGrp="1"/>
          </p:cNvSpPr>
          <p:nvPr>
            <p:ph type="title"/>
          </p:nvPr>
        </p:nvSpPr>
        <p:spPr>
          <a:xfrm>
            <a:off x="695325" y="195886"/>
            <a:ext cx="10801350" cy="601648"/>
          </a:xfrm>
        </p:spPr>
        <p:txBody>
          <a:bodyPr/>
          <a:lstStyle/>
          <a:p>
            <a:r>
              <a:rPr lang="nb-NO" dirty="0" err="1"/>
              <a:t>Seismic</a:t>
            </a:r>
            <a:r>
              <a:rPr lang="nb-NO" dirty="0"/>
              <a:t> </a:t>
            </a:r>
            <a:r>
              <a:rPr lang="nb-NO" dirty="0" err="1"/>
              <a:t>wave</a:t>
            </a:r>
            <a:r>
              <a:rPr lang="nb-NO" dirty="0"/>
              <a:t> modes</a:t>
            </a:r>
          </a:p>
        </p:txBody>
      </p:sp>
      <p:sp>
        <p:nvSpPr>
          <p:cNvPr id="3" name="Slide Number Placeholder 2">
            <a:extLst>
              <a:ext uri="{FF2B5EF4-FFF2-40B4-BE49-F238E27FC236}">
                <a16:creationId xmlns:a16="http://schemas.microsoft.com/office/drawing/2014/main" id="{2AA04AC5-E6CC-8371-7834-AE5151497FB9}"/>
              </a:ext>
            </a:extLst>
          </p:cNvPr>
          <p:cNvSpPr>
            <a:spLocks noGrp="1"/>
          </p:cNvSpPr>
          <p:nvPr>
            <p:ph type="sldNum" sz="quarter" idx="12"/>
          </p:nvPr>
        </p:nvSpPr>
        <p:spPr/>
        <p:txBody>
          <a:bodyPr/>
          <a:lstStyle/>
          <a:p>
            <a:fld id="{5D1E5300-FC0F-4317-A193-EF6CE9E6F7B5}" type="slidenum">
              <a:rPr lang="en-GB" smtClean="0"/>
              <a:pPr/>
              <a:t>28</a:t>
            </a:fld>
            <a:r>
              <a:rPr lang="en-GB"/>
              <a:t>  |  </a:t>
            </a:r>
            <a:endParaRPr lang="en-GB" noProof="0" dirty="0"/>
          </a:p>
        </p:txBody>
      </p:sp>
      <p:pic>
        <p:nvPicPr>
          <p:cNvPr id="13" name="Picture 12">
            <a:extLst>
              <a:ext uri="{FF2B5EF4-FFF2-40B4-BE49-F238E27FC236}">
                <a16:creationId xmlns:a16="http://schemas.microsoft.com/office/drawing/2014/main" id="{3804F09C-876C-2275-BB7C-FA9532C01A49}"/>
              </a:ext>
            </a:extLst>
          </p:cNvPr>
          <p:cNvPicPr>
            <a:picLocks noChangeAspect="1"/>
          </p:cNvPicPr>
          <p:nvPr/>
        </p:nvPicPr>
        <p:blipFill>
          <a:blip r:embed="rId2"/>
          <a:stretch>
            <a:fillRect/>
          </a:stretch>
        </p:blipFill>
        <p:spPr>
          <a:xfrm>
            <a:off x="620674" y="1888205"/>
            <a:ext cx="3084607" cy="2003328"/>
          </a:xfrm>
          <a:prstGeom prst="rect">
            <a:avLst/>
          </a:prstGeom>
        </p:spPr>
      </p:pic>
      <p:pic>
        <p:nvPicPr>
          <p:cNvPr id="15" name="Picture 14">
            <a:extLst>
              <a:ext uri="{FF2B5EF4-FFF2-40B4-BE49-F238E27FC236}">
                <a16:creationId xmlns:a16="http://schemas.microsoft.com/office/drawing/2014/main" id="{9A63CCFA-3E08-DBED-AB8B-64EDDB300E91}"/>
              </a:ext>
            </a:extLst>
          </p:cNvPr>
          <p:cNvPicPr>
            <a:picLocks noChangeAspect="1"/>
          </p:cNvPicPr>
          <p:nvPr/>
        </p:nvPicPr>
        <p:blipFill>
          <a:blip r:embed="rId3"/>
          <a:stretch>
            <a:fillRect/>
          </a:stretch>
        </p:blipFill>
        <p:spPr>
          <a:xfrm>
            <a:off x="7956857" y="1901187"/>
            <a:ext cx="3691507" cy="1977364"/>
          </a:xfrm>
          <a:prstGeom prst="rect">
            <a:avLst/>
          </a:prstGeom>
        </p:spPr>
      </p:pic>
      <p:sp>
        <p:nvSpPr>
          <p:cNvPr id="18" name="TextBox 17">
            <a:extLst>
              <a:ext uri="{FF2B5EF4-FFF2-40B4-BE49-F238E27FC236}">
                <a16:creationId xmlns:a16="http://schemas.microsoft.com/office/drawing/2014/main" id="{449FF71F-8306-00F6-71D3-D1E5B94DD472}"/>
              </a:ext>
            </a:extLst>
          </p:cNvPr>
          <p:cNvSpPr txBox="1"/>
          <p:nvPr/>
        </p:nvSpPr>
        <p:spPr>
          <a:xfrm>
            <a:off x="620674" y="1062522"/>
            <a:ext cx="1933543" cy="738664"/>
          </a:xfrm>
          <a:prstGeom prst="rect">
            <a:avLst/>
          </a:prstGeom>
          <a:noFill/>
        </p:spPr>
        <p:txBody>
          <a:bodyPr wrap="none" rtlCol="0">
            <a:spAutoFit/>
          </a:bodyPr>
          <a:lstStyle/>
          <a:p>
            <a:r>
              <a:rPr lang="nb-NO" sz="1400" dirty="0"/>
              <a:t>Love-</a:t>
            </a:r>
            <a:r>
              <a:rPr lang="nb-NO" sz="1400" dirty="0" err="1"/>
              <a:t>waves</a:t>
            </a:r>
            <a:r>
              <a:rPr lang="nb-NO" sz="1400" dirty="0"/>
              <a:t>: </a:t>
            </a:r>
          </a:p>
          <a:p>
            <a:pPr marL="285750" indent="-285750">
              <a:buFont typeface="Arial" panose="020B0604020202020204" pitchFamily="34" charset="0"/>
              <a:buChar char="•"/>
            </a:pPr>
            <a:r>
              <a:rPr lang="nb-NO" sz="1400" dirty="0" err="1"/>
              <a:t>Transverse</a:t>
            </a:r>
            <a:r>
              <a:rPr lang="nb-NO" sz="1400" dirty="0"/>
              <a:t> motion</a:t>
            </a:r>
          </a:p>
          <a:p>
            <a:pPr marL="285750" indent="-285750">
              <a:buFont typeface="Arial" panose="020B0604020202020204" pitchFamily="34" charset="0"/>
              <a:buChar char="•"/>
            </a:pPr>
            <a:r>
              <a:rPr lang="nb-NO" sz="1400" dirty="0" err="1"/>
              <a:t>Velocity</a:t>
            </a:r>
            <a:r>
              <a:rPr lang="nb-NO" sz="1400" dirty="0"/>
              <a:t> gradient</a:t>
            </a:r>
          </a:p>
        </p:txBody>
      </p:sp>
      <p:sp>
        <p:nvSpPr>
          <p:cNvPr id="19" name="TextBox 18">
            <a:extLst>
              <a:ext uri="{FF2B5EF4-FFF2-40B4-BE49-F238E27FC236}">
                <a16:creationId xmlns:a16="http://schemas.microsoft.com/office/drawing/2014/main" id="{69CACA25-E979-F85F-57C1-9DD669A60281}"/>
              </a:ext>
            </a:extLst>
          </p:cNvPr>
          <p:cNvSpPr txBox="1"/>
          <p:nvPr/>
        </p:nvSpPr>
        <p:spPr>
          <a:xfrm>
            <a:off x="627678" y="4005925"/>
            <a:ext cx="3363421" cy="738664"/>
          </a:xfrm>
          <a:prstGeom prst="rect">
            <a:avLst/>
          </a:prstGeom>
          <a:noFill/>
        </p:spPr>
        <p:txBody>
          <a:bodyPr wrap="none" rtlCol="0">
            <a:spAutoFit/>
          </a:bodyPr>
          <a:lstStyle/>
          <a:p>
            <a:r>
              <a:rPr lang="nb-NO" sz="1400" dirty="0" err="1"/>
              <a:t>Reyleigh</a:t>
            </a:r>
            <a:r>
              <a:rPr lang="nb-NO" sz="1400" dirty="0"/>
              <a:t> </a:t>
            </a:r>
            <a:r>
              <a:rPr lang="nb-NO" sz="1400" dirty="0" err="1"/>
              <a:t>waves</a:t>
            </a:r>
            <a:r>
              <a:rPr lang="nb-NO" sz="1400" dirty="0"/>
              <a:t> (</a:t>
            </a:r>
            <a:r>
              <a:rPr lang="nb-NO" sz="1400" dirty="0" err="1"/>
              <a:t>ground</a:t>
            </a:r>
            <a:r>
              <a:rPr lang="nb-NO" sz="1400" dirty="0"/>
              <a:t> roll): </a:t>
            </a:r>
          </a:p>
          <a:p>
            <a:pPr marL="285750" indent="-285750">
              <a:buFont typeface="Arial" panose="020B0604020202020204" pitchFamily="34" charset="0"/>
              <a:buChar char="•"/>
            </a:pPr>
            <a:r>
              <a:rPr lang="nb-NO" sz="1400" dirty="0"/>
              <a:t>Retrograde </a:t>
            </a:r>
            <a:r>
              <a:rPr lang="nb-NO" sz="1400" dirty="0" err="1"/>
              <a:t>ellipic</a:t>
            </a:r>
            <a:r>
              <a:rPr lang="nb-NO" sz="1400" dirty="0"/>
              <a:t> </a:t>
            </a:r>
            <a:r>
              <a:rPr lang="nb-NO" sz="1400" dirty="0" err="1"/>
              <a:t>polarization</a:t>
            </a:r>
            <a:endParaRPr lang="nb-NO" sz="1400" dirty="0"/>
          </a:p>
          <a:p>
            <a:pPr marL="285750" indent="-285750">
              <a:buFont typeface="Arial" panose="020B0604020202020204" pitchFamily="34" charset="0"/>
              <a:buChar char="•"/>
            </a:pPr>
            <a:r>
              <a:rPr lang="nb-NO" sz="1400" dirty="0" err="1"/>
              <a:t>Scholte</a:t>
            </a:r>
            <a:r>
              <a:rPr lang="nb-NO" sz="1400" dirty="0"/>
              <a:t> </a:t>
            </a:r>
            <a:r>
              <a:rPr lang="nb-NO" sz="1400" dirty="0" err="1"/>
              <a:t>waves</a:t>
            </a:r>
            <a:r>
              <a:rPr lang="nb-NO" sz="1400" dirty="0"/>
              <a:t> </a:t>
            </a:r>
            <a:r>
              <a:rPr lang="nb-NO" sz="1400" dirty="0" err="1"/>
              <a:t>on</a:t>
            </a:r>
            <a:r>
              <a:rPr lang="nb-NO" sz="1400" dirty="0"/>
              <a:t> fluid/solid </a:t>
            </a:r>
            <a:r>
              <a:rPr lang="nb-NO" sz="1400" dirty="0" err="1"/>
              <a:t>interface</a:t>
            </a:r>
            <a:endParaRPr lang="nb-NO" sz="14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9357B9-DC81-48EE-8C21-32227F39B3C9}"/>
                  </a:ext>
                </a:extLst>
              </p:cNvPr>
              <p:cNvSpPr txBox="1"/>
              <p:nvPr/>
            </p:nvSpPr>
            <p:spPr>
              <a:xfrm>
                <a:off x="8011104" y="4005925"/>
                <a:ext cx="2685351" cy="738664"/>
              </a:xfrm>
              <a:prstGeom prst="rect">
                <a:avLst/>
              </a:prstGeom>
              <a:noFill/>
            </p:spPr>
            <p:txBody>
              <a:bodyPr wrap="none" rtlCol="0">
                <a:spAutoFit/>
              </a:bodyPr>
              <a:lstStyle/>
              <a:p>
                <a:r>
                  <a:rPr lang="nb-NO" sz="1400" dirty="0"/>
                  <a:t>Head </a:t>
                </a:r>
                <a:r>
                  <a:rPr lang="nb-NO" sz="1400" dirty="0" err="1"/>
                  <a:t>waves</a:t>
                </a:r>
                <a:r>
                  <a:rPr lang="nb-NO" sz="1400" dirty="0"/>
                  <a:t> (</a:t>
                </a:r>
                <a:r>
                  <a:rPr lang="nb-NO" sz="1400" dirty="0" err="1"/>
                  <a:t>refracted</a:t>
                </a:r>
                <a:r>
                  <a:rPr lang="nb-NO" sz="1400" dirty="0"/>
                  <a:t> </a:t>
                </a:r>
                <a:r>
                  <a:rPr lang="nb-NO" sz="1400" dirty="0" err="1"/>
                  <a:t>waves</a:t>
                </a:r>
                <a:r>
                  <a:rPr lang="nb-NO" sz="1400" dirty="0"/>
                  <a:t>): </a:t>
                </a:r>
              </a:p>
              <a:p>
                <a:pPr marL="285750" indent="-285750">
                  <a:buFont typeface="Arial" panose="020B0604020202020204" pitchFamily="34" charset="0"/>
                  <a:buChar char="•"/>
                </a:pPr>
                <a:r>
                  <a:rPr lang="nb-NO" sz="1400" dirty="0" err="1"/>
                  <a:t>When</a:t>
                </a:r>
                <a:r>
                  <a:rPr lang="nb-NO" sz="1400" dirty="0"/>
                  <a:t> </a:t>
                </a:r>
                <a14:m>
                  <m:oMath xmlns:m="http://schemas.openxmlformats.org/officeDocument/2006/math">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2</m:t>
                        </m:r>
                      </m:sub>
                    </m:sSub>
                    <m:r>
                      <a:rPr lang="nb-NO" sz="1400" i="1" dirty="0" smtClean="0">
                        <a:latin typeface="Cambria Math" panose="02040503050406030204" pitchFamily="18" charset="0"/>
                      </a:rPr>
                      <m:t> &gt; </m:t>
                    </m:r>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1</m:t>
                        </m:r>
                      </m:sub>
                    </m:sSub>
                  </m:oMath>
                </a14:m>
                <a:endParaRPr lang="nb-NO" sz="1400" dirty="0"/>
              </a:p>
              <a:p>
                <a:pPr marL="285750" indent="-285750">
                  <a:buFont typeface="Arial" panose="020B0604020202020204" pitchFamily="34" charset="0"/>
                  <a:buChar char="•"/>
                </a:pPr>
                <a:r>
                  <a:rPr lang="nb-NO" sz="1400" dirty="0"/>
                  <a:t>2nd head </a:t>
                </a:r>
                <a:r>
                  <a:rPr lang="nb-NO" sz="1400" dirty="0" err="1"/>
                  <a:t>wave</a:t>
                </a:r>
                <a:r>
                  <a:rPr lang="nb-NO" sz="1400" dirty="0"/>
                  <a:t> </a:t>
                </a:r>
                <a:r>
                  <a:rPr lang="nb-NO" sz="1400" dirty="0" err="1"/>
                  <a:t>if</a:t>
                </a:r>
                <a:r>
                  <a:rPr lang="nb-NO" sz="1400" dirty="0"/>
                  <a:t> </a:t>
                </a:r>
                <a14:m>
                  <m:oMath xmlns:m="http://schemas.openxmlformats.org/officeDocument/2006/math">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𝑆</m:t>
                        </m:r>
                        <m:r>
                          <a:rPr lang="nb-NO" sz="1400" b="0" i="1" dirty="0" smtClean="0">
                            <a:latin typeface="Cambria Math" panose="02040503050406030204" pitchFamily="18" charset="0"/>
                          </a:rPr>
                          <m:t>2</m:t>
                        </m:r>
                      </m:sub>
                    </m:sSub>
                    <m:r>
                      <a:rPr lang="nb-NO" sz="1400" i="1" dirty="0" smtClean="0">
                        <a:latin typeface="Cambria Math" panose="02040503050406030204" pitchFamily="18" charset="0"/>
                      </a:rPr>
                      <m:t> &gt; </m:t>
                    </m:r>
                    <m:sSub>
                      <m:sSubPr>
                        <m:ctrlPr>
                          <a:rPr lang="nb-NO" sz="1400" b="0" i="1" dirty="0" smtClean="0">
                            <a:latin typeface="Cambria Math" panose="02040503050406030204" pitchFamily="18" charset="0"/>
                          </a:rPr>
                        </m:ctrlPr>
                      </m:sSubPr>
                      <m:e>
                        <m:r>
                          <a:rPr lang="nb-NO" sz="1400" i="1" dirty="0" smtClean="0">
                            <a:latin typeface="Cambria Math" panose="02040503050406030204" pitchFamily="18" charset="0"/>
                          </a:rPr>
                          <m:t>𝑣</m:t>
                        </m:r>
                      </m:e>
                      <m:sub>
                        <m:r>
                          <a:rPr lang="nb-NO" sz="1400" b="0" i="1" dirty="0" smtClean="0">
                            <a:latin typeface="Cambria Math" panose="02040503050406030204" pitchFamily="18" charset="0"/>
                          </a:rPr>
                          <m:t>𝑃</m:t>
                        </m:r>
                        <m:r>
                          <a:rPr lang="nb-NO" sz="1400" b="0" i="1" dirty="0" smtClean="0">
                            <a:latin typeface="Cambria Math" panose="02040503050406030204" pitchFamily="18" charset="0"/>
                          </a:rPr>
                          <m:t>1</m:t>
                        </m:r>
                      </m:sub>
                    </m:sSub>
                  </m:oMath>
                </a14:m>
                <a:endParaRPr lang="nb-NO" sz="1400" dirty="0"/>
              </a:p>
            </p:txBody>
          </p:sp>
        </mc:Choice>
        <mc:Fallback xmlns="">
          <p:sp>
            <p:nvSpPr>
              <p:cNvPr id="20" name="TextBox 19">
                <a:extLst>
                  <a:ext uri="{FF2B5EF4-FFF2-40B4-BE49-F238E27FC236}">
                    <a16:creationId xmlns:a16="http://schemas.microsoft.com/office/drawing/2014/main" id="{609357B9-DC81-48EE-8C21-32227F39B3C9}"/>
                  </a:ext>
                </a:extLst>
              </p:cNvPr>
              <p:cNvSpPr txBox="1">
                <a:spLocks noRot="1" noChangeAspect="1" noMove="1" noResize="1" noEditPoints="1" noAdjustHandles="1" noChangeArrowheads="1" noChangeShapeType="1" noTextEdit="1"/>
              </p:cNvSpPr>
              <p:nvPr/>
            </p:nvSpPr>
            <p:spPr>
              <a:xfrm>
                <a:off x="8011104" y="4005925"/>
                <a:ext cx="2685351" cy="738664"/>
              </a:xfrm>
              <a:prstGeom prst="rect">
                <a:avLst/>
              </a:prstGeom>
              <a:blipFill>
                <a:blip r:embed="rId4"/>
                <a:stretch>
                  <a:fillRect l="-680" t="-1653" b="-8264"/>
                </a:stretch>
              </a:blipFill>
            </p:spPr>
            <p:txBody>
              <a:bodyPr/>
              <a:lstStyle/>
              <a:p>
                <a:r>
                  <a:rPr lang="nb-NO">
                    <a:noFill/>
                  </a:rPr>
                  <a:t> </a:t>
                </a:r>
              </a:p>
            </p:txBody>
          </p:sp>
        </mc:Fallback>
      </mc:AlternateContent>
      <p:sp>
        <p:nvSpPr>
          <p:cNvPr id="21" name="TextBox 20">
            <a:extLst>
              <a:ext uri="{FF2B5EF4-FFF2-40B4-BE49-F238E27FC236}">
                <a16:creationId xmlns:a16="http://schemas.microsoft.com/office/drawing/2014/main" id="{93A93699-31C6-5D18-02A9-7C8FBFECDF56}"/>
              </a:ext>
            </a:extLst>
          </p:cNvPr>
          <p:cNvSpPr txBox="1"/>
          <p:nvPr/>
        </p:nvSpPr>
        <p:spPr>
          <a:xfrm>
            <a:off x="1903151" y="6025486"/>
            <a:ext cx="8207696" cy="369332"/>
          </a:xfrm>
          <a:prstGeom prst="rect">
            <a:avLst/>
          </a:prstGeom>
          <a:noFill/>
        </p:spPr>
        <p:txBody>
          <a:bodyPr wrap="none" rtlCol="0">
            <a:spAutoFit/>
          </a:bodyPr>
          <a:lstStyle/>
          <a:p>
            <a:r>
              <a:rPr lang="nb-NO" dirty="0"/>
              <a:t>In </a:t>
            </a:r>
            <a:r>
              <a:rPr lang="nb-NO" dirty="0" err="1"/>
              <a:t>the</a:t>
            </a:r>
            <a:r>
              <a:rPr lang="nb-NO" dirty="0"/>
              <a:t> </a:t>
            </a:r>
            <a:r>
              <a:rPr lang="nb-NO" dirty="0" err="1"/>
              <a:t>current</a:t>
            </a:r>
            <a:r>
              <a:rPr lang="nb-NO" dirty="0"/>
              <a:t> </a:t>
            </a:r>
            <a:r>
              <a:rPr lang="nb-NO" dirty="0" err="1"/>
              <a:t>study</a:t>
            </a:r>
            <a:r>
              <a:rPr lang="nb-NO" dirty="0"/>
              <a:t>, </a:t>
            </a:r>
            <a:r>
              <a:rPr lang="nb-NO" dirty="0" err="1"/>
              <a:t>only</a:t>
            </a:r>
            <a:r>
              <a:rPr lang="nb-NO" dirty="0"/>
              <a:t> P-</a:t>
            </a:r>
            <a:r>
              <a:rPr lang="nb-NO" dirty="0" err="1"/>
              <a:t>wave</a:t>
            </a:r>
            <a:r>
              <a:rPr lang="nb-NO" dirty="0"/>
              <a:t> </a:t>
            </a:r>
            <a:r>
              <a:rPr lang="nb-NO" dirty="0" err="1"/>
              <a:t>polarity</a:t>
            </a:r>
            <a:r>
              <a:rPr lang="nb-NO" dirty="0"/>
              <a:t> is </a:t>
            </a:r>
            <a:r>
              <a:rPr lang="nb-NO" dirty="0" err="1"/>
              <a:t>utilized</a:t>
            </a:r>
            <a:r>
              <a:rPr lang="nb-NO" dirty="0"/>
              <a:t>. No S-</a:t>
            </a:r>
            <a:r>
              <a:rPr lang="nb-NO" dirty="0" err="1"/>
              <a:t>wave</a:t>
            </a:r>
            <a:r>
              <a:rPr lang="nb-NO" dirty="0"/>
              <a:t> </a:t>
            </a:r>
            <a:r>
              <a:rPr lang="nb-NO" dirty="0" err="1"/>
              <a:t>polarity</a:t>
            </a:r>
            <a:r>
              <a:rPr lang="nb-NO" dirty="0"/>
              <a:t> </a:t>
            </a:r>
            <a:r>
              <a:rPr lang="nb-NO" dirty="0" err="1"/>
              <a:t>available</a:t>
            </a:r>
            <a:endParaRPr lang="nb-NO"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E94DBD-9976-96B7-4889-BF196FCA49DC}"/>
                  </a:ext>
                </a:extLst>
              </p:cNvPr>
              <p:cNvSpPr txBox="1"/>
              <p:nvPr/>
            </p:nvSpPr>
            <p:spPr>
              <a:xfrm>
                <a:off x="695324" y="4858981"/>
                <a:ext cx="2291012" cy="1211998"/>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1/2</m:t>
                              </m:r>
                            </m:sup>
                          </m:sSup>
                        </m:den>
                      </m:f>
                    </m:oMath>
                  </m:oMathPara>
                </a14:m>
                <a:endParaRPr lang="nb-NO" sz="1600" b="0" dirty="0"/>
              </a:p>
              <a:p>
                <a:endParaRPr lang="nb-NO" dirty="0"/>
              </a:p>
            </p:txBody>
          </p:sp>
        </mc:Choice>
        <mc:Fallback xmlns="">
          <p:sp>
            <p:nvSpPr>
              <p:cNvPr id="23" name="TextBox 22">
                <a:extLst>
                  <a:ext uri="{FF2B5EF4-FFF2-40B4-BE49-F238E27FC236}">
                    <a16:creationId xmlns:a16="http://schemas.microsoft.com/office/drawing/2014/main" id="{9AE94DBD-9976-96B7-4889-BF196FCA49DC}"/>
                  </a:ext>
                </a:extLst>
              </p:cNvPr>
              <p:cNvSpPr txBox="1">
                <a:spLocks noRot="1" noChangeAspect="1" noMove="1" noResize="1" noEditPoints="1" noAdjustHandles="1" noChangeArrowheads="1" noChangeShapeType="1" noTextEdit="1"/>
              </p:cNvSpPr>
              <p:nvPr/>
            </p:nvSpPr>
            <p:spPr>
              <a:xfrm>
                <a:off x="695324" y="4858981"/>
                <a:ext cx="2291012" cy="1211998"/>
              </a:xfrm>
              <a:prstGeom prst="rect">
                <a:avLst/>
              </a:prstGeom>
              <a:blipFill>
                <a:blip r:embed="rId5"/>
                <a:stretch>
                  <a:fillRect l="-1330" t="-1508"/>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194D3C-DA25-72BA-F1B3-72876AC2D46D}"/>
                  </a:ext>
                </a:extLst>
              </p:cNvPr>
              <p:cNvSpPr txBox="1"/>
              <p:nvPr/>
            </p:nvSpPr>
            <p:spPr>
              <a:xfrm>
                <a:off x="7956857" y="4908165"/>
                <a:ext cx="2291012" cy="1211998"/>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𝑟</m:t>
                              </m:r>
                            </m:e>
                            <m:sup>
                              <m:r>
                                <a:rPr lang="nb-NO" sz="1600" b="0" i="1" smtClean="0">
                                  <a:latin typeface="Cambria Math" panose="02040503050406030204" pitchFamily="18" charset="0"/>
                                </a:rPr>
                                <m:t>3/2</m:t>
                              </m:r>
                            </m:sup>
                          </m:sSup>
                        </m:den>
                      </m:f>
                    </m:oMath>
                  </m:oMathPara>
                </a14:m>
                <a:endParaRPr lang="nb-NO" sz="1600" b="0" dirty="0"/>
              </a:p>
              <a:p>
                <a:endParaRPr lang="nb-NO" dirty="0"/>
              </a:p>
            </p:txBody>
          </p:sp>
        </mc:Choice>
        <mc:Fallback xmlns="">
          <p:sp>
            <p:nvSpPr>
              <p:cNvPr id="24" name="TextBox 23">
                <a:extLst>
                  <a:ext uri="{FF2B5EF4-FFF2-40B4-BE49-F238E27FC236}">
                    <a16:creationId xmlns:a16="http://schemas.microsoft.com/office/drawing/2014/main" id="{AF194D3C-DA25-72BA-F1B3-72876AC2D46D}"/>
                  </a:ext>
                </a:extLst>
              </p:cNvPr>
              <p:cNvSpPr txBox="1">
                <a:spLocks noRot="1" noChangeAspect="1" noMove="1" noResize="1" noEditPoints="1" noAdjustHandles="1" noChangeArrowheads="1" noChangeShapeType="1" noTextEdit="1"/>
              </p:cNvSpPr>
              <p:nvPr/>
            </p:nvSpPr>
            <p:spPr>
              <a:xfrm>
                <a:off x="7956857" y="4908165"/>
                <a:ext cx="2291012" cy="1211998"/>
              </a:xfrm>
              <a:prstGeom prst="rect">
                <a:avLst/>
              </a:prstGeom>
              <a:blipFill>
                <a:blip r:embed="rId6"/>
                <a:stretch>
                  <a:fillRect l="-1330" t="-1508"/>
                </a:stretch>
              </a:blipFill>
            </p:spPr>
            <p:txBody>
              <a:bodyPr/>
              <a:lstStyle/>
              <a:p>
                <a:r>
                  <a:rPr lang="nb-NO">
                    <a:noFill/>
                  </a:rPr>
                  <a:t> </a:t>
                </a:r>
              </a:p>
            </p:txBody>
          </p:sp>
        </mc:Fallback>
      </mc:AlternateContent>
      <p:pic>
        <p:nvPicPr>
          <p:cNvPr id="4" name="Picture 3">
            <a:extLst>
              <a:ext uri="{FF2B5EF4-FFF2-40B4-BE49-F238E27FC236}">
                <a16:creationId xmlns:a16="http://schemas.microsoft.com/office/drawing/2014/main" id="{DDFF8BD6-E8FB-6FA0-E77A-DDC1A178DB70}"/>
              </a:ext>
            </a:extLst>
          </p:cNvPr>
          <p:cNvPicPr>
            <a:picLocks noChangeAspect="1"/>
          </p:cNvPicPr>
          <p:nvPr/>
        </p:nvPicPr>
        <p:blipFill>
          <a:blip r:embed="rId7"/>
          <a:stretch>
            <a:fillRect/>
          </a:stretch>
        </p:blipFill>
        <p:spPr>
          <a:xfrm>
            <a:off x="4496232" y="1876564"/>
            <a:ext cx="2688739" cy="2008140"/>
          </a:xfrm>
          <a:prstGeom prst="rect">
            <a:avLst/>
          </a:prstGeom>
        </p:spPr>
      </p:pic>
      <p:sp>
        <p:nvSpPr>
          <p:cNvPr id="5" name="TextBox 4">
            <a:extLst>
              <a:ext uri="{FF2B5EF4-FFF2-40B4-BE49-F238E27FC236}">
                <a16:creationId xmlns:a16="http://schemas.microsoft.com/office/drawing/2014/main" id="{6B899B2A-DAE7-DA6A-4F2B-693BCD25BE93}"/>
              </a:ext>
            </a:extLst>
          </p:cNvPr>
          <p:cNvSpPr txBox="1"/>
          <p:nvPr/>
        </p:nvSpPr>
        <p:spPr>
          <a:xfrm>
            <a:off x="4496232" y="1170244"/>
            <a:ext cx="2012089" cy="523220"/>
          </a:xfrm>
          <a:prstGeom prst="rect">
            <a:avLst/>
          </a:prstGeom>
          <a:noFill/>
        </p:spPr>
        <p:txBody>
          <a:bodyPr wrap="none" rtlCol="0">
            <a:spAutoFit/>
          </a:bodyPr>
          <a:lstStyle/>
          <a:p>
            <a:r>
              <a:rPr lang="nb-NO" sz="1400" dirty="0"/>
              <a:t>P-</a:t>
            </a:r>
            <a:r>
              <a:rPr lang="nb-NO" sz="1400" dirty="0" err="1"/>
              <a:t>waves</a:t>
            </a:r>
            <a:r>
              <a:rPr lang="nb-NO" sz="1400" dirty="0"/>
              <a:t>: </a:t>
            </a:r>
          </a:p>
          <a:p>
            <a:pPr marL="285750" indent="-285750">
              <a:buFont typeface="Arial" panose="020B0604020202020204" pitchFamily="34" charset="0"/>
              <a:buChar char="•"/>
            </a:pPr>
            <a:r>
              <a:rPr lang="nb-NO" sz="1400" dirty="0"/>
              <a:t>Longitudinal motion</a:t>
            </a:r>
          </a:p>
        </p:txBody>
      </p:sp>
      <p:sp>
        <p:nvSpPr>
          <p:cNvPr id="6" name="TextBox 5">
            <a:extLst>
              <a:ext uri="{FF2B5EF4-FFF2-40B4-BE49-F238E27FC236}">
                <a16:creationId xmlns:a16="http://schemas.microsoft.com/office/drawing/2014/main" id="{321DAF55-96CA-6BAA-F175-650EC837EFF6}"/>
              </a:ext>
            </a:extLst>
          </p:cNvPr>
          <p:cNvSpPr txBox="1"/>
          <p:nvPr/>
        </p:nvSpPr>
        <p:spPr>
          <a:xfrm>
            <a:off x="4496232" y="4005925"/>
            <a:ext cx="2981907" cy="738664"/>
          </a:xfrm>
          <a:prstGeom prst="rect">
            <a:avLst/>
          </a:prstGeom>
          <a:noFill/>
        </p:spPr>
        <p:txBody>
          <a:bodyPr wrap="none" rtlCol="0">
            <a:spAutoFit/>
          </a:bodyPr>
          <a:lstStyle/>
          <a:p>
            <a:r>
              <a:rPr lang="nb-NO" sz="1400" dirty="0"/>
              <a:t>S-</a:t>
            </a:r>
            <a:r>
              <a:rPr lang="nb-NO" sz="1400" dirty="0" err="1"/>
              <a:t>waves</a:t>
            </a:r>
            <a:r>
              <a:rPr lang="nb-NO" sz="1400" dirty="0"/>
              <a:t>: </a:t>
            </a:r>
          </a:p>
          <a:p>
            <a:pPr marL="285750" indent="-285750">
              <a:buFont typeface="Arial" panose="020B0604020202020204" pitchFamily="34" charset="0"/>
              <a:buChar char="•"/>
            </a:pPr>
            <a:r>
              <a:rPr lang="nb-NO" sz="1400" dirty="0" err="1"/>
              <a:t>Transverse</a:t>
            </a:r>
            <a:r>
              <a:rPr lang="nb-NO" sz="1400" dirty="0"/>
              <a:t> motion</a:t>
            </a:r>
          </a:p>
          <a:p>
            <a:pPr marL="285750" indent="-285750">
              <a:buFont typeface="Arial" panose="020B0604020202020204" pitchFamily="34" charset="0"/>
              <a:buChar char="•"/>
            </a:pPr>
            <a:r>
              <a:rPr lang="nb-NO" sz="1400" dirty="0" err="1"/>
              <a:t>Two</a:t>
            </a:r>
            <a:r>
              <a:rPr lang="nb-NO" sz="1400" dirty="0"/>
              <a:t> </a:t>
            </a:r>
            <a:r>
              <a:rPr lang="nb-NO" sz="1400" dirty="0" err="1"/>
              <a:t>isotropic</a:t>
            </a:r>
            <a:r>
              <a:rPr lang="nb-NO" sz="1400" dirty="0"/>
              <a:t> modes: SV and SH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A63A58-96A5-A039-8668-0BC82DDB9F7B}"/>
                  </a:ext>
                </a:extLst>
              </p:cNvPr>
              <p:cNvSpPr txBox="1"/>
              <p:nvPr/>
            </p:nvSpPr>
            <p:spPr>
              <a:xfrm>
                <a:off x="4496232" y="4908165"/>
                <a:ext cx="2291012" cy="1168910"/>
              </a:xfrm>
              <a:prstGeom prst="rect">
                <a:avLst/>
              </a:prstGeom>
              <a:noFill/>
            </p:spPr>
            <p:txBody>
              <a:bodyPr wrap="none" rtlCol="0">
                <a:spAutoFit/>
              </a:bodyPr>
              <a:lstStyle/>
              <a:p>
                <a:r>
                  <a:rPr lang="nb-NO" sz="1600" dirty="0"/>
                  <a:t>Geometrical </a:t>
                </a:r>
                <a:r>
                  <a:rPr lang="nb-NO" sz="1600" dirty="0" err="1"/>
                  <a:t>spreading</a:t>
                </a:r>
                <a:r>
                  <a:rPr lang="nb-NO" sz="1600" dirty="0"/>
                  <a:t>:</a:t>
                </a:r>
              </a:p>
              <a:p>
                <a:endParaRPr lang="nb-NO" sz="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𝐴</m:t>
                      </m:r>
                      <m:r>
                        <a:rPr lang="nb-NO" sz="1600" b="0" i="1" smtClean="0">
                          <a:latin typeface="Cambria Math" panose="02040503050406030204" pitchFamily="18" charset="0"/>
                        </a:rPr>
                        <m:t>∝</m:t>
                      </m:r>
                      <m:f>
                        <m:fPr>
                          <m:ctrlPr>
                            <a:rPr lang="nb-NO" sz="1600" b="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𝑟</m:t>
                          </m:r>
                        </m:den>
                      </m:f>
                    </m:oMath>
                  </m:oMathPara>
                </a14:m>
                <a:endParaRPr lang="nb-NO" sz="1600" b="0" dirty="0"/>
              </a:p>
              <a:p>
                <a:endParaRPr lang="nb-NO" dirty="0"/>
              </a:p>
            </p:txBody>
          </p:sp>
        </mc:Choice>
        <mc:Fallback xmlns="">
          <p:sp>
            <p:nvSpPr>
              <p:cNvPr id="7" name="TextBox 6">
                <a:extLst>
                  <a:ext uri="{FF2B5EF4-FFF2-40B4-BE49-F238E27FC236}">
                    <a16:creationId xmlns:a16="http://schemas.microsoft.com/office/drawing/2014/main" id="{48A63A58-96A5-A039-8668-0BC82DDB9F7B}"/>
                  </a:ext>
                </a:extLst>
              </p:cNvPr>
              <p:cNvSpPr txBox="1">
                <a:spLocks noRot="1" noChangeAspect="1" noMove="1" noResize="1" noEditPoints="1" noAdjustHandles="1" noChangeArrowheads="1" noChangeShapeType="1" noTextEdit="1"/>
              </p:cNvSpPr>
              <p:nvPr/>
            </p:nvSpPr>
            <p:spPr>
              <a:xfrm>
                <a:off x="4496232" y="4908165"/>
                <a:ext cx="2291012" cy="1168910"/>
              </a:xfrm>
              <a:prstGeom prst="rect">
                <a:avLst/>
              </a:prstGeom>
              <a:blipFill>
                <a:blip r:embed="rId8"/>
                <a:stretch>
                  <a:fillRect l="-1600" t="-1563"/>
                </a:stretch>
              </a:blipFill>
            </p:spPr>
            <p:txBody>
              <a:bodyPr/>
              <a:lstStyle/>
              <a:p>
                <a:r>
                  <a:rPr lang="nb-NO">
                    <a:noFill/>
                  </a:rPr>
                  <a:t> </a:t>
                </a:r>
              </a:p>
            </p:txBody>
          </p:sp>
        </mc:Fallback>
      </mc:AlternateContent>
    </p:spTree>
    <p:extLst>
      <p:ext uri="{BB962C8B-B14F-4D97-AF65-F5344CB8AC3E}">
        <p14:creationId xmlns:p14="http://schemas.microsoft.com/office/powerpoint/2010/main" val="1355514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91CA-65FC-9EB6-F59A-625EC26DC2D2}"/>
              </a:ext>
            </a:extLst>
          </p:cNvPr>
          <p:cNvSpPr>
            <a:spLocks noGrp="1"/>
          </p:cNvSpPr>
          <p:nvPr>
            <p:ph type="title"/>
          </p:nvPr>
        </p:nvSpPr>
        <p:spPr>
          <a:xfrm>
            <a:off x="695325" y="404126"/>
            <a:ext cx="10801350" cy="601648"/>
          </a:xfrm>
        </p:spPr>
        <p:txBody>
          <a:bodyPr/>
          <a:lstStyle/>
          <a:p>
            <a:r>
              <a:rPr lang="nb-NO" dirty="0" err="1"/>
              <a:t>Seismic</a:t>
            </a:r>
            <a:r>
              <a:rPr lang="nb-NO" dirty="0"/>
              <a:t> </a:t>
            </a:r>
            <a:r>
              <a:rPr lang="nb-NO" dirty="0" err="1"/>
              <a:t>wave</a:t>
            </a:r>
            <a:r>
              <a:rPr lang="nb-NO" dirty="0"/>
              <a:t> modes: Data </a:t>
            </a:r>
            <a:r>
              <a:rPr lang="nb-NO" dirty="0" err="1"/>
              <a:t>examples</a:t>
            </a:r>
            <a:endParaRPr lang="nb-NO" dirty="0"/>
          </a:p>
        </p:txBody>
      </p:sp>
      <p:sp>
        <p:nvSpPr>
          <p:cNvPr id="3" name="Slide Number Placeholder 2">
            <a:extLst>
              <a:ext uri="{FF2B5EF4-FFF2-40B4-BE49-F238E27FC236}">
                <a16:creationId xmlns:a16="http://schemas.microsoft.com/office/drawing/2014/main" id="{753625DD-8DAA-BDF4-9B63-05BA4436B06C}"/>
              </a:ext>
            </a:extLst>
          </p:cNvPr>
          <p:cNvSpPr>
            <a:spLocks noGrp="1"/>
          </p:cNvSpPr>
          <p:nvPr>
            <p:ph type="sldNum" sz="quarter" idx="12"/>
          </p:nvPr>
        </p:nvSpPr>
        <p:spPr/>
        <p:txBody>
          <a:bodyPr/>
          <a:lstStyle/>
          <a:p>
            <a:fld id="{5D1E5300-FC0F-4317-A193-EF6CE9E6F7B5}" type="slidenum">
              <a:rPr lang="en-GB" smtClean="0"/>
              <a:pPr/>
              <a:t>29</a:t>
            </a:fld>
            <a:r>
              <a:rPr lang="en-GB"/>
              <a:t>  |  </a:t>
            </a:r>
            <a:endParaRPr lang="en-GB" noProof="0" dirty="0"/>
          </a:p>
        </p:txBody>
      </p:sp>
      <p:pic>
        <p:nvPicPr>
          <p:cNvPr id="5" name="Picture 4">
            <a:extLst>
              <a:ext uri="{FF2B5EF4-FFF2-40B4-BE49-F238E27FC236}">
                <a16:creationId xmlns:a16="http://schemas.microsoft.com/office/drawing/2014/main" id="{F319A561-B674-04E3-EC15-EB79BB5A32BA}"/>
              </a:ext>
            </a:extLst>
          </p:cNvPr>
          <p:cNvPicPr>
            <a:picLocks noChangeAspect="1"/>
          </p:cNvPicPr>
          <p:nvPr/>
        </p:nvPicPr>
        <p:blipFill>
          <a:blip r:embed="rId2"/>
          <a:stretch>
            <a:fillRect/>
          </a:stretch>
        </p:blipFill>
        <p:spPr>
          <a:xfrm>
            <a:off x="538660" y="1458474"/>
            <a:ext cx="5759945" cy="4137341"/>
          </a:xfrm>
          <a:prstGeom prst="rect">
            <a:avLst/>
          </a:prstGeom>
        </p:spPr>
      </p:pic>
      <p:sp>
        <p:nvSpPr>
          <p:cNvPr id="6" name="TextBox 5">
            <a:extLst>
              <a:ext uri="{FF2B5EF4-FFF2-40B4-BE49-F238E27FC236}">
                <a16:creationId xmlns:a16="http://schemas.microsoft.com/office/drawing/2014/main" id="{69BCEACF-97F9-BD7B-3886-1F9EBFDF0B74}"/>
              </a:ext>
            </a:extLst>
          </p:cNvPr>
          <p:cNvSpPr txBox="1"/>
          <p:nvPr/>
        </p:nvSpPr>
        <p:spPr>
          <a:xfrm>
            <a:off x="1432953" y="5810554"/>
            <a:ext cx="4663047" cy="523220"/>
          </a:xfrm>
          <a:prstGeom prst="rect">
            <a:avLst/>
          </a:prstGeom>
          <a:noFill/>
        </p:spPr>
        <p:txBody>
          <a:bodyPr wrap="square" rtlCol="0">
            <a:spAutoFit/>
          </a:bodyPr>
          <a:lstStyle/>
          <a:p>
            <a:r>
              <a:rPr lang="nb-NO" sz="1400" dirty="0"/>
              <a:t>OBS data </a:t>
            </a:r>
            <a:r>
              <a:rPr lang="nb-NO" sz="1400" dirty="0" err="1"/>
              <a:t>with</a:t>
            </a:r>
            <a:r>
              <a:rPr lang="nb-NO" sz="1400" dirty="0"/>
              <a:t> </a:t>
            </a:r>
            <a:r>
              <a:rPr lang="nb-NO" sz="1400" dirty="0" err="1"/>
              <a:t>Scholte</a:t>
            </a:r>
            <a:r>
              <a:rPr lang="nb-NO" sz="1400" dirty="0"/>
              <a:t> </a:t>
            </a:r>
            <a:r>
              <a:rPr lang="nb-NO" sz="1400" dirty="0" err="1"/>
              <a:t>waves</a:t>
            </a:r>
            <a:r>
              <a:rPr lang="nb-NO" sz="1400" dirty="0"/>
              <a:t>, head </a:t>
            </a:r>
            <a:r>
              <a:rPr lang="nb-NO" sz="1400" dirty="0" err="1"/>
              <a:t>waves</a:t>
            </a:r>
            <a:r>
              <a:rPr lang="nb-NO" sz="1400" dirty="0"/>
              <a:t> (</a:t>
            </a:r>
            <a:r>
              <a:rPr lang="nb-NO" sz="1400" dirty="0" err="1"/>
              <a:t>refractions</a:t>
            </a:r>
            <a:r>
              <a:rPr lang="nb-NO" sz="1400" dirty="0"/>
              <a:t>) and body </a:t>
            </a:r>
            <a:r>
              <a:rPr lang="nb-NO" sz="1400" dirty="0" err="1"/>
              <a:t>waves</a:t>
            </a:r>
            <a:r>
              <a:rPr lang="nb-NO" sz="1400" dirty="0"/>
              <a:t> (</a:t>
            </a:r>
            <a:r>
              <a:rPr lang="nb-NO" sz="1400" dirty="0" err="1"/>
              <a:t>reflections</a:t>
            </a:r>
            <a:r>
              <a:rPr lang="nb-NO" sz="1400" dirty="0"/>
              <a:t>)</a:t>
            </a:r>
          </a:p>
        </p:txBody>
      </p:sp>
      <p:pic>
        <p:nvPicPr>
          <p:cNvPr id="8" name="Picture 7">
            <a:extLst>
              <a:ext uri="{FF2B5EF4-FFF2-40B4-BE49-F238E27FC236}">
                <a16:creationId xmlns:a16="http://schemas.microsoft.com/office/drawing/2014/main" id="{D6446497-A899-BBB8-B1D9-7CB592CED949}"/>
              </a:ext>
            </a:extLst>
          </p:cNvPr>
          <p:cNvPicPr>
            <a:picLocks noChangeAspect="1"/>
          </p:cNvPicPr>
          <p:nvPr/>
        </p:nvPicPr>
        <p:blipFill rotWithShape="1">
          <a:blip r:embed="rId3"/>
          <a:srcRect t="-1" b="1526"/>
          <a:stretch/>
        </p:blipFill>
        <p:spPr>
          <a:xfrm>
            <a:off x="6923649" y="1128117"/>
            <a:ext cx="4393271" cy="4355033"/>
          </a:xfrm>
          <a:prstGeom prst="rect">
            <a:avLst/>
          </a:prstGeom>
        </p:spPr>
      </p:pic>
      <p:sp>
        <p:nvSpPr>
          <p:cNvPr id="9" name="TextBox 8">
            <a:extLst>
              <a:ext uri="{FF2B5EF4-FFF2-40B4-BE49-F238E27FC236}">
                <a16:creationId xmlns:a16="http://schemas.microsoft.com/office/drawing/2014/main" id="{1418CC81-49E9-25D6-1E7D-B39C0D0154A3}"/>
              </a:ext>
            </a:extLst>
          </p:cNvPr>
          <p:cNvSpPr txBox="1"/>
          <p:nvPr/>
        </p:nvSpPr>
        <p:spPr>
          <a:xfrm>
            <a:off x="7163188" y="5785246"/>
            <a:ext cx="4088228" cy="523220"/>
          </a:xfrm>
          <a:prstGeom prst="rect">
            <a:avLst/>
          </a:prstGeom>
          <a:noFill/>
        </p:spPr>
        <p:txBody>
          <a:bodyPr wrap="square" rtlCol="0">
            <a:spAutoFit/>
          </a:bodyPr>
          <a:lstStyle/>
          <a:p>
            <a:r>
              <a:rPr lang="nb-NO" sz="1400" dirty="0"/>
              <a:t>Land data </a:t>
            </a:r>
            <a:r>
              <a:rPr lang="nb-NO" sz="1400" dirty="0" err="1"/>
              <a:t>with</a:t>
            </a:r>
            <a:r>
              <a:rPr lang="nb-NO" sz="1400" dirty="0"/>
              <a:t> </a:t>
            </a:r>
            <a:r>
              <a:rPr lang="nb-NO" sz="1400" dirty="0" err="1"/>
              <a:t>Rayleigh</a:t>
            </a:r>
            <a:r>
              <a:rPr lang="nb-NO" sz="1400" dirty="0"/>
              <a:t> </a:t>
            </a:r>
            <a:r>
              <a:rPr lang="nb-NO" sz="1400" dirty="0" err="1"/>
              <a:t>waves</a:t>
            </a:r>
            <a:r>
              <a:rPr lang="nb-NO" sz="1400" dirty="0"/>
              <a:t> (</a:t>
            </a:r>
            <a:r>
              <a:rPr lang="nb-NO" sz="1400" dirty="0" err="1"/>
              <a:t>ground</a:t>
            </a:r>
            <a:r>
              <a:rPr lang="nb-NO" sz="1400" dirty="0"/>
              <a:t> roll), head </a:t>
            </a:r>
            <a:r>
              <a:rPr lang="nb-NO" sz="1400" dirty="0" err="1"/>
              <a:t>waves</a:t>
            </a:r>
            <a:r>
              <a:rPr lang="nb-NO" sz="1400" dirty="0"/>
              <a:t> (</a:t>
            </a:r>
            <a:r>
              <a:rPr lang="nb-NO" sz="1400" dirty="0" err="1"/>
              <a:t>refractions</a:t>
            </a:r>
            <a:r>
              <a:rPr lang="nb-NO" sz="1400" dirty="0"/>
              <a:t>) and body </a:t>
            </a:r>
            <a:r>
              <a:rPr lang="nb-NO" sz="1400" dirty="0" err="1"/>
              <a:t>waves</a:t>
            </a:r>
            <a:r>
              <a:rPr lang="nb-NO" sz="1400" dirty="0"/>
              <a:t> (</a:t>
            </a:r>
            <a:r>
              <a:rPr lang="nb-NO" sz="1400" dirty="0" err="1"/>
              <a:t>reflections</a:t>
            </a:r>
            <a:r>
              <a:rPr lang="nb-NO" sz="1400" dirty="0"/>
              <a:t>)</a:t>
            </a:r>
          </a:p>
        </p:txBody>
      </p:sp>
    </p:spTree>
    <p:extLst>
      <p:ext uri="{BB962C8B-B14F-4D97-AF65-F5344CB8AC3E}">
        <p14:creationId xmlns:p14="http://schemas.microsoft.com/office/powerpoint/2010/main" val="374221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1D6A9F-C188-4B4F-2907-047FCD2189D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E9B84FA0-C9CE-DA65-A2C5-6C1457F96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 y="788391"/>
            <a:ext cx="9565547" cy="5599344"/>
          </a:xfrm>
          <a:prstGeom prst="rect">
            <a:avLst/>
          </a:prstGeom>
        </p:spPr>
      </p:pic>
      <p:sp>
        <p:nvSpPr>
          <p:cNvPr id="6" name="Speech Bubble: Rectangle 5">
            <a:extLst>
              <a:ext uri="{FF2B5EF4-FFF2-40B4-BE49-F238E27FC236}">
                <a16:creationId xmlns:a16="http://schemas.microsoft.com/office/drawing/2014/main" id="{BED71B9E-B0BF-2A23-3A42-B5952F6446C0}"/>
              </a:ext>
            </a:extLst>
          </p:cNvPr>
          <p:cNvSpPr/>
          <p:nvPr/>
        </p:nvSpPr>
        <p:spPr>
          <a:xfrm>
            <a:off x="9396545" y="5138521"/>
            <a:ext cx="1275809" cy="596736"/>
          </a:xfrm>
          <a:prstGeom prst="wedgeRectCallout">
            <a:avLst>
              <a:gd name="adj1" fmla="val -115566"/>
              <a:gd name="adj2" fmla="val -2342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000" b="0" i="0" u="none" strike="noStrike" kern="1200" cap="none" spc="0" normalizeH="0" baseline="0" noProof="0" dirty="0">
                <a:ln>
                  <a:noFill/>
                </a:ln>
                <a:solidFill>
                  <a:srgbClr val="333333"/>
                </a:solidFill>
                <a:effectLst/>
                <a:uLnTx/>
                <a:uFillTx/>
                <a:latin typeface="Equinor"/>
                <a:ea typeface="+mn-ea"/>
                <a:cs typeface="+mn-cs"/>
              </a:rPr>
              <a:t> in and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below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sedimentary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package</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7" name="Picture 6">
            <a:extLst>
              <a:ext uri="{FF2B5EF4-FFF2-40B4-BE49-F238E27FC236}">
                <a16:creationId xmlns:a16="http://schemas.microsoft.com/office/drawing/2014/main" id="{F2460F09-36DC-2658-BE12-52C445C7708C}"/>
              </a:ext>
            </a:extLst>
          </p:cNvPr>
          <p:cNvPicPr>
            <a:picLocks noChangeAspect="1"/>
          </p:cNvPicPr>
          <p:nvPr/>
        </p:nvPicPr>
        <p:blipFill>
          <a:blip r:embed="rId3"/>
          <a:stretch>
            <a:fillRect/>
          </a:stretch>
        </p:blipFill>
        <p:spPr>
          <a:xfrm>
            <a:off x="9584549" y="929015"/>
            <a:ext cx="2391451" cy="3315845"/>
          </a:xfrm>
          <a:prstGeom prst="rect">
            <a:avLst/>
          </a:prstGeom>
        </p:spPr>
      </p:pic>
      <p:sp>
        <p:nvSpPr>
          <p:cNvPr id="8" name="TextBox 7">
            <a:extLst>
              <a:ext uri="{FF2B5EF4-FFF2-40B4-BE49-F238E27FC236}">
                <a16:creationId xmlns:a16="http://schemas.microsoft.com/office/drawing/2014/main" id="{93B09C03-B72F-874E-2CC6-04FB427B3EA3}"/>
              </a:ext>
            </a:extLst>
          </p:cNvPr>
          <p:cNvSpPr txBox="1"/>
          <p:nvPr/>
        </p:nvSpPr>
        <p:spPr>
          <a:xfrm>
            <a:off x="10000433" y="4306015"/>
            <a:ext cx="18389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a:t>
            </a:r>
          </a:p>
        </p:txBody>
      </p:sp>
      <p:pic>
        <p:nvPicPr>
          <p:cNvPr id="9" name="Picture 8">
            <a:extLst>
              <a:ext uri="{FF2B5EF4-FFF2-40B4-BE49-F238E27FC236}">
                <a16:creationId xmlns:a16="http://schemas.microsoft.com/office/drawing/2014/main" id="{527ECB68-30DE-79DF-150E-CE1963CA4AF2}"/>
              </a:ext>
            </a:extLst>
          </p:cNvPr>
          <p:cNvPicPr>
            <a:picLocks noChangeAspect="1"/>
          </p:cNvPicPr>
          <p:nvPr/>
        </p:nvPicPr>
        <p:blipFill>
          <a:blip r:embed="rId4"/>
          <a:stretch>
            <a:fillRect/>
          </a:stretch>
        </p:blipFill>
        <p:spPr>
          <a:xfrm>
            <a:off x="10845570" y="4714281"/>
            <a:ext cx="1130430" cy="1607870"/>
          </a:xfrm>
          <a:prstGeom prst="rect">
            <a:avLst/>
          </a:prstGeom>
        </p:spPr>
      </p:pic>
    </p:spTree>
    <p:extLst>
      <p:ext uri="{BB962C8B-B14F-4D97-AF65-F5344CB8AC3E}">
        <p14:creationId xmlns:p14="http://schemas.microsoft.com/office/powerpoint/2010/main" val="3023342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5DE0-3F10-03DB-2A94-87F8B5D3C1BD}"/>
              </a:ext>
            </a:extLst>
          </p:cNvPr>
          <p:cNvSpPr>
            <a:spLocks noGrp="1"/>
          </p:cNvSpPr>
          <p:nvPr>
            <p:ph type="title"/>
          </p:nvPr>
        </p:nvSpPr>
        <p:spPr>
          <a:xfrm>
            <a:off x="695325" y="285248"/>
            <a:ext cx="10801350" cy="601648"/>
          </a:xfrm>
        </p:spPr>
        <p:txBody>
          <a:bodyPr/>
          <a:lstStyle/>
          <a:p>
            <a:r>
              <a:rPr lang="nb-NO" dirty="0"/>
              <a:t>1D </a:t>
            </a:r>
            <a:r>
              <a:rPr lang="nb-NO" dirty="0" err="1"/>
              <a:t>velocity</a:t>
            </a:r>
            <a:r>
              <a:rPr lang="nb-NO" dirty="0"/>
              <a:t> </a:t>
            </a:r>
            <a:r>
              <a:rPr lang="nb-NO" dirty="0" err="1"/>
              <a:t>model</a:t>
            </a:r>
            <a:r>
              <a:rPr lang="nb-NO" dirty="0"/>
              <a:t> for </a:t>
            </a:r>
            <a:r>
              <a:rPr lang="nb-NO" dirty="0" err="1"/>
              <a:t>the</a:t>
            </a:r>
            <a:r>
              <a:rPr lang="nb-NO" dirty="0"/>
              <a:t> </a:t>
            </a:r>
            <a:r>
              <a:rPr lang="nb-NO" dirty="0" err="1"/>
              <a:t>Salton</a:t>
            </a:r>
            <a:r>
              <a:rPr lang="nb-NO" dirty="0"/>
              <a:t> Sea from </a:t>
            </a:r>
            <a:r>
              <a:rPr lang="nb-NO" dirty="0" err="1"/>
              <a:t>well</a:t>
            </a:r>
            <a:r>
              <a:rPr lang="nb-NO" dirty="0"/>
              <a:t> data</a:t>
            </a:r>
          </a:p>
        </p:txBody>
      </p:sp>
      <p:sp>
        <p:nvSpPr>
          <p:cNvPr id="3" name="Slide Number Placeholder 2">
            <a:extLst>
              <a:ext uri="{FF2B5EF4-FFF2-40B4-BE49-F238E27FC236}">
                <a16:creationId xmlns:a16="http://schemas.microsoft.com/office/drawing/2014/main" id="{795CE98E-B5F5-9795-3D04-A9549EF9D0EF}"/>
              </a:ext>
            </a:extLst>
          </p:cNvPr>
          <p:cNvSpPr>
            <a:spLocks noGrp="1"/>
          </p:cNvSpPr>
          <p:nvPr>
            <p:ph type="sldNum" sz="quarter" idx="12"/>
          </p:nvPr>
        </p:nvSpPr>
        <p:spPr/>
        <p:txBody>
          <a:bodyPr/>
          <a:lstStyle/>
          <a:p>
            <a:fld id="{5D1E5300-FC0F-4317-A193-EF6CE9E6F7B5}" type="slidenum">
              <a:rPr lang="en-GB" smtClean="0"/>
              <a:pPr/>
              <a:t>30</a:t>
            </a:fld>
            <a:r>
              <a:rPr lang="en-GB"/>
              <a:t>  |  </a:t>
            </a:r>
            <a:endParaRPr lang="en-GB" noProof="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E87D67-5652-6EE1-97B5-5E9568F1102F}"/>
                  </a:ext>
                </a:extLst>
              </p:cNvPr>
              <p:cNvSpPr txBox="1"/>
              <p:nvPr/>
            </p:nvSpPr>
            <p:spPr>
              <a:xfrm>
                <a:off x="571838" y="1398905"/>
                <a:ext cx="3277274" cy="4991816"/>
              </a:xfrm>
              <a:prstGeom prst="rect">
                <a:avLst/>
              </a:prstGeom>
              <a:noFill/>
            </p:spPr>
            <p:txBody>
              <a:bodyPr wrap="square" rtlCol="0">
                <a:spAutoFit/>
              </a:bodyPr>
              <a:lstStyle/>
              <a:p>
                <a:r>
                  <a:rPr lang="nb-NO" sz="1600" dirty="0"/>
                  <a:t>Sclater and Christie (1982) </a:t>
                </a:r>
                <a:r>
                  <a:rPr lang="nb-NO" sz="1600" dirty="0" err="1"/>
                  <a:t>compaction</a:t>
                </a:r>
                <a:r>
                  <a:rPr lang="nb-NO" sz="1600" dirty="0"/>
                  <a:t> trend</a:t>
                </a:r>
              </a:p>
              <a:p>
                <a:endParaRPr lang="nb-NO" sz="1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𝜙</m:t>
                      </m:r>
                      <m:r>
                        <a:rPr lang="nb-NO" sz="1600" b="0" i="1" smtClean="0">
                          <a:latin typeface="Cambria Math" panose="02040503050406030204" pitchFamily="18" charset="0"/>
                        </a:rPr>
                        <m:t>(</m:t>
                      </m:r>
                      <m:r>
                        <a:rPr lang="nb-NO" sz="1600" b="0" i="1" smtClean="0">
                          <a:latin typeface="Cambria Math" panose="02040503050406030204" pitchFamily="18" charset="0"/>
                        </a:rPr>
                        <m:t>𝑧</m:t>
                      </m:r>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𝜙</m:t>
                          </m:r>
                        </m:e>
                        <m:sub>
                          <m:r>
                            <a:rPr lang="nb-NO" sz="1600" b="0" i="1" smtClean="0">
                              <a:latin typeface="Cambria Math" panose="02040503050406030204" pitchFamily="18" charset="0"/>
                            </a:rPr>
                            <m:t>0</m:t>
                          </m:r>
                        </m:sub>
                      </m:sSub>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r>
                            <a:rPr lang="nb-NO" sz="1600" b="0" i="1" smtClean="0">
                              <a:latin typeface="Cambria Math" panose="02040503050406030204" pitchFamily="18" charset="0"/>
                            </a:rPr>
                            <m:t>𝛾</m:t>
                          </m:r>
                          <m:r>
                            <a:rPr lang="nb-NO" sz="1600" b="0" i="1" smtClean="0">
                              <a:latin typeface="Cambria Math" panose="02040503050406030204" pitchFamily="18" charset="0"/>
                            </a:rPr>
                            <m:t>𝑧</m:t>
                          </m:r>
                        </m:sup>
                      </m:sSup>
                    </m:oMath>
                  </m:oMathPara>
                </a14:m>
                <a:endParaRPr lang="nb-NO" sz="1600" dirty="0"/>
              </a:p>
              <a:p>
                <a:endParaRPr lang="nb-NO" sz="1600" dirty="0"/>
              </a:p>
              <a:p>
                <a:r>
                  <a:rPr lang="nb-NO" sz="1600" dirty="0" err="1"/>
                  <a:t>Obeys</a:t>
                </a:r>
                <a:r>
                  <a:rPr lang="nb-NO" sz="1600" dirty="0"/>
                  <a:t> </a:t>
                </a:r>
                <a:r>
                  <a:rPr lang="nb-NO" sz="1600" dirty="0" err="1"/>
                  <a:t>the</a:t>
                </a:r>
                <a:r>
                  <a:rPr lang="nb-NO" sz="1600" dirty="0"/>
                  <a:t> </a:t>
                </a:r>
                <a:r>
                  <a:rPr lang="nb-NO" sz="1600" dirty="0" err="1"/>
                  <a:t>differential</a:t>
                </a:r>
                <a:r>
                  <a:rPr lang="nb-NO" sz="1600" dirty="0"/>
                  <a:t> </a:t>
                </a:r>
                <a:r>
                  <a:rPr lang="nb-NO" sz="1600" dirty="0" err="1"/>
                  <a:t>equation</a:t>
                </a:r>
                <a:endParaRPr lang="nb-NO" sz="1600" dirty="0"/>
              </a:p>
              <a:p>
                <a:endParaRPr lang="nb-NO" sz="1600" dirty="0"/>
              </a:p>
              <a:p>
                <a:pPr/>
                <a14:m>
                  <m:oMathPara xmlns:m="http://schemas.openxmlformats.org/officeDocument/2006/math">
                    <m:oMathParaPr>
                      <m:jc m:val="centerGroup"/>
                    </m:oMathParaPr>
                    <m:oMath xmlns:m="http://schemas.openxmlformats.org/officeDocument/2006/math">
                      <m:f>
                        <m:fPr>
                          <m:ctrlPr>
                            <a:rPr lang="nb-NO" sz="1600" b="0" i="1" smtClean="0">
                              <a:latin typeface="Cambria Math" panose="02040503050406030204" pitchFamily="18" charset="0"/>
                            </a:rPr>
                          </m:ctrlPr>
                        </m:fPr>
                        <m:num>
                          <m:r>
                            <a:rPr lang="nb-NO" sz="1600" i="1">
                              <a:latin typeface="Cambria Math" panose="02040503050406030204" pitchFamily="18" charset="0"/>
                            </a:rPr>
                            <m:t>𝑑</m:t>
                          </m:r>
                          <m:r>
                            <a:rPr lang="nb-NO" sz="1600" i="1">
                              <a:latin typeface="Cambria Math" panose="02040503050406030204" pitchFamily="18" charset="0"/>
                            </a:rPr>
                            <m:t>𝜙</m:t>
                          </m:r>
                        </m:num>
                        <m:den>
                          <m:r>
                            <a:rPr lang="nb-NO" sz="1600" b="0" i="1" smtClean="0">
                              <a:latin typeface="Cambria Math" panose="02040503050406030204" pitchFamily="18" charset="0"/>
                            </a:rPr>
                            <m:t>𝑑𝑧</m:t>
                          </m:r>
                        </m:den>
                      </m:f>
                      <m:r>
                        <a:rPr lang="nb-NO" sz="1600" b="0" i="1" smtClean="0">
                          <a:latin typeface="Cambria Math" panose="02040503050406030204" pitchFamily="18" charset="0"/>
                        </a:rPr>
                        <m:t>=−</m:t>
                      </m:r>
                      <m:r>
                        <a:rPr lang="nb-NO" sz="1600" b="0" i="1" smtClean="0">
                          <a:latin typeface="Cambria Math" panose="02040503050406030204" pitchFamily="18" charset="0"/>
                        </a:rPr>
                        <m:t>𝛾𝜙</m:t>
                      </m:r>
                    </m:oMath>
                  </m:oMathPara>
                </a14:m>
                <a:endParaRPr lang="nb-NO" sz="1600" b="0" dirty="0"/>
              </a:p>
              <a:p>
                <a:endParaRPr lang="nb-NO" sz="1600" dirty="0"/>
              </a:p>
              <a:p>
                <a:r>
                  <a:rPr lang="nb-NO" sz="1600" b="0" dirty="0" err="1"/>
                  <a:t>Corresponding</a:t>
                </a:r>
                <a:r>
                  <a:rPr lang="nb-NO" sz="1600" b="0" dirty="0"/>
                  <a:t> </a:t>
                </a:r>
                <a:r>
                  <a:rPr lang="nb-NO" sz="1600" b="0" dirty="0" err="1"/>
                  <a:t>velocity</a:t>
                </a:r>
                <a:r>
                  <a:rPr lang="nb-NO" sz="1600" b="0" dirty="0"/>
                  <a:t> trend:</a:t>
                </a:r>
              </a:p>
              <a:p>
                <a:endParaRPr lang="nb-NO" sz="1600" dirty="0"/>
              </a:p>
              <a:p>
                <a:pPr/>
                <a14:m>
                  <m:oMathPara xmlns:m="http://schemas.openxmlformats.org/officeDocument/2006/math">
                    <m:oMathParaPr>
                      <m:jc m:val="centerGroup"/>
                    </m:oMathParaPr>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𝑃</m:t>
                          </m:r>
                        </m:sub>
                      </m:sSub>
                      <m:r>
                        <a:rPr lang="nb-NO" sz="1600" b="0" i="1" smtClean="0">
                          <a:latin typeface="Cambria Math" panose="02040503050406030204" pitchFamily="18" charset="0"/>
                        </a:rPr>
                        <m:t>(</m:t>
                      </m:r>
                      <m:r>
                        <a:rPr lang="nb-NO" sz="1600" b="0" i="1" smtClean="0">
                          <a:latin typeface="Cambria Math" panose="02040503050406030204" pitchFamily="18" charset="0"/>
                        </a:rPr>
                        <m:t>𝑧</m:t>
                      </m:r>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m:t>
                          </m:r>
                          <m:r>
                            <a:rPr lang="nb-NO" sz="1600" b="0" i="1" smtClean="0">
                              <a:latin typeface="Cambria Math" panose="02040503050406030204" pitchFamily="18" charset="0"/>
                            </a:rPr>
                            <m:t>𝑣</m:t>
                          </m:r>
                        </m:e>
                        <m:sub>
                          <m:r>
                            <a:rPr lang="nb-NO" sz="1600" b="0" i="1" smtClean="0">
                              <a:latin typeface="Cambria Math" panose="02040503050406030204" pitchFamily="18" charset="0"/>
                            </a:rPr>
                            <m:t>0</m:t>
                          </m:r>
                        </m:sub>
                      </m:sSub>
                      <m:r>
                        <a:rPr lang="nb-NO" sz="1600" b="0" i="1" smtClean="0">
                          <a:latin typeface="Cambria Math" panose="02040503050406030204" pitchFamily="18" charset="0"/>
                        </a:rPr>
                        <m:t>−</m:t>
                      </m:r>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 </m:t>
                      </m:r>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r>
                            <a:rPr lang="nb-NO" sz="1600" b="0" i="1" smtClean="0">
                              <a:latin typeface="Cambria Math" panose="02040503050406030204" pitchFamily="18" charset="0"/>
                            </a:rPr>
                            <m:t>𝛾</m:t>
                          </m:r>
                          <m:r>
                            <a:rPr lang="nb-NO" sz="1600" b="0" i="1" smtClean="0">
                              <a:latin typeface="Cambria Math" panose="02040503050406030204" pitchFamily="18" charset="0"/>
                            </a:rPr>
                            <m:t>𝑧</m:t>
                          </m:r>
                        </m:sup>
                      </m:sSup>
                    </m:oMath>
                  </m:oMathPara>
                </a14:m>
                <a:endParaRPr lang="nb-NO" sz="1600" b="0" dirty="0"/>
              </a:p>
              <a:p>
                <a:endParaRPr lang="nb-NO" sz="1600" dirty="0"/>
              </a:p>
              <a:p>
                <a:r>
                  <a:rPr lang="nb-NO" sz="1600" b="0" dirty="0"/>
                  <a:t>For </a:t>
                </a:r>
                <a:r>
                  <a:rPr lang="nb-NO" sz="1600" b="0" dirty="0" err="1"/>
                  <a:t>the</a:t>
                </a:r>
                <a:r>
                  <a:rPr lang="nb-NO" sz="1600" b="0" dirty="0"/>
                  <a:t> </a:t>
                </a:r>
                <a:r>
                  <a:rPr lang="nb-NO" sz="1600" b="0" dirty="0" err="1"/>
                  <a:t>Salton</a:t>
                </a:r>
                <a:r>
                  <a:rPr lang="nb-NO" sz="1600" b="0" dirty="0"/>
                  <a:t> Sea:</a:t>
                </a:r>
              </a:p>
              <a:p>
                <a:endParaRPr lang="nb-NO" sz="800" b="0" dirty="0"/>
              </a:p>
              <a:p>
                <a:pPr lvl="1"/>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0</m:t>
                        </m:r>
                      </m:sub>
                    </m:sSub>
                    <m:r>
                      <a:rPr lang="nb-NO" sz="1600" b="0" i="1" smtClean="0">
                        <a:latin typeface="Cambria Math" panose="02040503050406030204" pitchFamily="18" charset="0"/>
                      </a:rPr>
                      <m:t>=2.199</m:t>
                    </m:r>
                  </m:oMath>
                </a14:m>
                <a:r>
                  <a:rPr lang="nb-NO" sz="1600" b="0" dirty="0"/>
                  <a:t> km/s</a:t>
                </a:r>
              </a:p>
              <a:p>
                <a:pPr lvl="1"/>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𝑣</m:t>
                        </m:r>
                      </m:e>
                      <m:sub>
                        <m:r>
                          <a:rPr lang="nb-NO" sz="1600" b="0" i="1" smtClean="0">
                            <a:latin typeface="Cambria Math" panose="02040503050406030204" pitchFamily="18" charset="0"/>
                          </a:rPr>
                          <m:t>∞</m:t>
                        </m:r>
                      </m:sub>
                    </m:sSub>
                    <m:r>
                      <a:rPr lang="nb-NO" sz="1600" b="0" i="1" smtClean="0">
                        <a:latin typeface="Cambria Math" panose="02040503050406030204" pitchFamily="18" charset="0"/>
                      </a:rPr>
                      <m:t>=5.848</m:t>
                    </m:r>
                  </m:oMath>
                </a14:m>
                <a:r>
                  <a:rPr lang="nb-NO" sz="1600" b="0" dirty="0"/>
                  <a:t> km/s</a:t>
                </a:r>
              </a:p>
              <a:p>
                <a:pPr lvl="1"/>
                <a14:m>
                  <m:oMath xmlns:m="http://schemas.openxmlformats.org/officeDocument/2006/math">
                    <m:r>
                      <a:rPr lang="nb-NO" sz="1600" b="0" i="1" smtClean="0">
                        <a:latin typeface="Cambria Math" panose="02040503050406030204" pitchFamily="18" charset="0"/>
                      </a:rPr>
                      <m:t>𝛾</m:t>
                    </m:r>
                    <m:r>
                      <a:rPr lang="nb-NO" sz="1600" b="0" i="0" smtClean="0">
                        <a:latin typeface="Cambria Math" panose="02040503050406030204" pitchFamily="18" charset="0"/>
                      </a:rPr>
                      <m:t>=0.392 </m:t>
                    </m:r>
                  </m:oMath>
                </a14:m>
                <a:r>
                  <a:rPr lang="nb-NO" sz="1600" b="0" dirty="0"/>
                  <a:t>/km</a:t>
                </a:r>
              </a:p>
              <a:p>
                <a:endParaRPr lang="nb-NO" b="0" dirty="0"/>
              </a:p>
            </p:txBody>
          </p:sp>
        </mc:Choice>
        <mc:Fallback xmlns="">
          <p:sp>
            <p:nvSpPr>
              <p:cNvPr id="4" name="TextBox 3">
                <a:extLst>
                  <a:ext uri="{FF2B5EF4-FFF2-40B4-BE49-F238E27FC236}">
                    <a16:creationId xmlns:a16="http://schemas.microsoft.com/office/drawing/2014/main" id="{50E87D67-5652-6EE1-97B5-5E9568F1102F}"/>
                  </a:ext>
                </a:extLst>
              </p:cNvPr>
              <p:cNvSpPr txBox="1">
                <a:spLocks noRot="1" noChangeAspect="1" noMove="1" noResize="1" noEditPoints="1" noAdjustHandles="1" noChangeArrowheads="1" noChangeShapeType="1" noTextEdit="1"/>
              </p:cNvSpPr>
              <p:nvPr/>
            </p:nvSpPr>
            <p:spPr>
              <a:xfrm>
                <a:off x="571838" y="1398905"/>
                <a:ext cx="3277274" cy="4991816"/>
              </a:xfrm>
              <a:prstGeom prst="rect">
                <a:avLst/>
              </a:prstGeom>
              <a:blipFill>
                <a:blip r:embed="rId2"/>
                <a:stretch>
                  <a:fillRect l="-1117" t="-366"/>
                </a:stretch>
              </a:blipFill>
            </p:spPr>
            <p:txBody>
              <a:bodyPr/>
              <a:lstStyle/>
              <a:p>
                <a:r>
                  <a:rPr lang="nb-NO">
                    <a:noFill/>
                  </a:rPr>
                  <a:t> </a:t>
                </a:r>
              </a:p>
            </p:txBody>
          </p:sp>
        </mc:Fallback>
      </mc:AlternateContent>
      <p:pic>
        <p:nvPicPr>
          <p:cNvPr id="6" name="Picture 5" descr="A graph of a graph&#10;&#10;Description automatically generated with medium confidence">
            <a:extLst>
              <a:ext uri="{FF2B5EF4-FFF2-40B4-BE49-F238E27FC236}">
                <a16:creationId xmlns:a16="http://schemas.microsoft.com/office/drawing/2014/main" id="{F6F3D8E0-A825-33BD-BD40-CE9F626A7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738" y="1780249"/>
            <a:ext cx="8310888" cy="4155444"/>
          </a:xfrm>
          <a:prstGeom prst="rect">
            <a:avLst/>
          </a:prstGeom>
        </p:spPr>
      </p:pic>
    </p:spTree>
    <p:extLst>
      <p:ext uri="{BB962C8B-B14F-4D97-AF65-F5344CB8AC3E}">
        <p14:creationId xmlns:p14="http://schemas.microsoft.com/office/powerpoint/2010/main" val="100905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83B4-3876-9D29-171B-2A6F1DD72BA9}"/>
              </a:ext>
            </a:extLst>
          </p:cNvPr>
          <p:cNvSpPr>
            <a:spLocks noGrp="1"/>
          </p:cNvSpPr>
          <p:nvPr>
            <p:ph type="title"/>
          </p:nvPr>
        </p:nvSpPr>
        <p:spPr>
          <a:xfrm>
            <a:off x="695325" y="149674"/>
            <a:ext cx="4807259" cy="601648"/>
          </a:xfrm>
        </p:spPr>
        <p:txBody>
          <a:bodyPr/>
          <a:lstStyle/>
          <a:p>
            <a:r>
              <a:rPr lang="nb-NO" dirty="0"/>
              <a:t>Ray tracing P-</a:t>
            </a:r>
            <a:r>
              <a:rPr lang="nb-NO" dirty="0" err="1"/>
              <a:t>waves</a:t>
            </a:r>
            <a:r>
              <a:rPr lang="nb-NO" dirty="0"/>
              <a:t> in a 1D </a:t>
            </a:r>
            <a:r>
              <a:rPr lang="nb-NO" dirty="0" err="1"/>
              <a:t>exponential</a:t>
            </a:r>
            <a:r>
              <a:rPr lang="nb-NO" dirty="0"/>
              <a:t> </a:t>
            </a:r>
            <a:r>
              <a:rPr lang="nb-NO" dirty="0" err="1"/>
              <a:t>velocity</a:t>
            </a:r>
            <a:r>
              <a:rPr lang="nb-NO" dirty="0"/>
              <a:t> trend </a:t>
            </a:r>
            <a:r>
              <a:rPr lang="nb-NO" dirty="0" err="1"/>
              <a:t>model</a:t>
            </a:r>
            <a:endParaRPr lang="nb-NO" dirty="0"/>
          </a:p>
        </p:txBody>
      </p:sp>
      <p:sp>
        <p:nvSpPr>
          <p:cNvPr id="3" name="Slide Number Placeholder 2">
            <a:extLst>
              <a:ext uri="{FF2B5EF4-FFF2-40B4-BE49-F238E27FC236}">
                <a16:creationId xmlns:a16="http://schemas.microsoft.com/office/drawing/2014/main" id="{D147EDA3-3AE2-630C-DC0D-22247ECCCA7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diagram of a graph&#10;&#10;Description automatically generated with medium confidence">
            <a:extLst>
              <a:ext uri="{FF2B5EF4-FFF2-40B4-BE49-F238E27FC236}">
                <a16:creationId xmlns:a16="http://schemas.microsoft.com/office/drawing/2014/main" id="{DB8ECD30-3F3D-D30A-956C-043F89488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99" y="3550380"/>
            <a:ext cx="11377402" cy="2528311"/>
          </a:xfrm>
          <a:prstGeom prst="rect">
            <a:avLst/>
          </a:prstGeom>
        </p:spPr>
      </p:pic>
      <p:sp>
        <p:nvSpPr>
          <p:cNvPr id="6" name="TextBox 5">
            <a:extLst>
              <a:ext uri="{FF2B5EF4-FFF2-40B4-BE49-F238E27FC236}">
                <a16:creationId xmlns:a16="http://schemas.microsoft.com/office/drawing/2014/main" id="{D7A3C335-6D2F-8513-F0D8-667F51EC0458}"/>
              </a:ext>
            </a:extLst>
          </p:cNvPr>
          <p:cNvSpPr txBox="1"/>
          <p:nvPr/>
        </p:nvSpPr>
        <p:spPr>
          <a:xfrm>
            <a:off x="4748891" y="6093857"/>
            <a:ext cx="65790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srgbClr val="333333"/>
                </a:solidFill>
                <a:effectLst/>
                <a:uLnTx/>
                <a:uFillTx/>
                <a:latin typeface="Equinor"/>
                <a:ea typeface="+mn-ea"/>
                <a:cs typeface="+mn-cs"/>
              </a:rPr>
              <a:t>Rays (P-</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waves</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are</a:t>
            </a:r>
            <a:r>
              <a:rPr kumimoji="0" lang="nb-NO" sz="1400" b="0" i="0" u="none" strike="noStrike" kern="1200" cap="none" spc="0" normalizeH="0" baseline="0" noProof="0" dirty="0">
                <a:ln>
                  <a:noFill/>
                </a:ln>
                <a:solidFill>
                  <a:srgbClr val="333333"/>
                </a:solidFill>
                <a:effectLst/>
                <a:uLnTx/>
                <a:uFillTx/>
                <a:latin typeface="Equinor"/>
                <a:ea typeface="+mn-ea"/>
                <a:cs typeface="+mn-cs"/>
              </a:rPr>
              <a:t> turning in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the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velocity</a:t>
            </a:r>
            <a:r>
              <a:rPr kumimoji="0" lang="nb-NO" sz="1400" b="0" i="0" u="none" strike="noStrike" kern="1200" cap="none" spc="0" normalizeH="0" baseline="0" noProof="0" dirty="0">
                <a:ln>
                  <a:noFill/>
                </a:ln>
                <a:solidFill>
                  <a:srgbClr val="333333"/>
                </a:solidFill>
                <a:effectLst/>
                <a:uLnTx/>
                <a:uFillTx/>
                <a:latin typeface="Equinor"/>
                <a:ea typeface="+mn-ea"/>
                <a:cs typeface="+mn-cs"/>
              </a:rPr>
              <a:t> gradient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ray</a:t>
            </a:r>
            <a:r>
              <a:rPr kumimoji="0" lang="nb-NO" sz="1400" b="0" i="0" u="none" strike="noStrike" kern="1200" cap="none" spc="0" normalizeH="0" baseline="0" noProof="0" dirty="0">
                <a:ln>
                  <a:noFill/>
                </a:ln>
                <a:solidFill>
                  <a:srgbClr val="333333"/>
                </a:solidFill>
                <a:effectLst/>
                <a:uLnTx/>
                <a:uFillTx/>
                <a:latin typeface="Equinor"/>
                <a:ea typeface="+mn-ea"/>
                <a:cs typeface="+mn-cs"/>
              </a:rPr>
              <a:t>-tracing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using</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reciprocity</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F92348-6A82-9E1D-BDE3-0E80FBA58DE9}"/>
                  </a:ext>
                </a:extLst>
              </p:cNvPr>
              <p:cNvSpPr txBox="1"/>
              <p:nvPr/>
            </p:nvSpPr>
            <p:spPr>
              <a:xfrm>
                <a:off x="2395244" y="1351641"/>
                <a:ext cx="2985689" cy="19513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𝑑𝑥</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𝑑𝑧</m:t>
                          </m:r>
                        </m:den>
                      </m:f>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𝑝𝑣</m:t>
                          </m:r>
                          <m:d>
                            <m:d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d>
                        </m:num>
                        <m:den>
                          <m:rad>
                            <m:radPr>
                              <m:degHide m:val="on"/>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radPr>
                            <m:deg/>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sSup>
                                <m:sSup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d>
                                    <m:dPr>
                                      <m:begChr m:val="["/>
                                      <m:endChr m:val="]"/>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𝑝𝑣</m:t>
                                      </m:r>
                                      <m:d>
                                        <m:d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d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e>
                                      </m:d>
                                    </m:e>
                                  </m:d>
                                </m:e>
                                <m: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2</m:t>
                                  </m:r>
                                </m:sup>
                              </m:sSup>
                            </m:e>
                          </m:rad>
                        </m:den>
                      </m:f>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𝑝</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unc>
                        <m:func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uncPr>
                        <m:fName>
                          <m:r>
                            <m:rPr>
                              <m:sty m:val="p"/>
                            </m:rPr>
                            <a:rPr kumimoji="0" lang="nb-NO" sz="16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sin</m:t>
                          </m:r>
                        </m:fName>
                        <m:e>
                          <m:f>
                            <m:f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num>
                            <m:den>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𝑣</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𝑧</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den>
                          </m:f>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e>
                      </m:func>
                      <m:func>
                        <m:funcPr>
                          <m:ctrlP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uncPr>
                        <m:fName>
                          <m:r>
                            <m:rPr>
                              <m:sty m:val="p"/>
                            </m:rPr>
                            <a:rPr kumimoji="0" lang="nb-NO" sz="16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cos</m:t>
                          </m:r>
                        </m:fName>
                        <m:e>
                          <m:f>
                            <m:fPr>
                              <m:ctrlP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ctrlPr>
                            </m:fPr>
                            <m:num>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𝜓</m:t>
                              </m:r>
                            </m:num>
                            <m:den>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𝑣</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𝑧</m:t>
                              </m:r>
                              <m:r>
                                <a:rPr kumimoji="0" lang="nb-NO" sz="1600" b="0" i="1" u="none" strike="noStrike" kern="1200" cap="none" spc="0" normalizeH="0" baseline="0" noProof="0">
                                  <a:ln>
                                    <a:noFill/>
                                  </a:ln>
                                  <a:solidFill>
                                    <a:srgbClr val="333333"/>
                                  </a:solidFill>
                                  <a:effectLst/>
                                  <a:uLnTx/>
                                  <a:uFillTx/>
                                  <a:latin typeface="Cambria Math" panose="02040503050406030204" pitchFamily="18" charset="0"/>
                                  <a:ea typeface="+mn-ea"/>
                                  <a:cs typeface="+mn-cs"/>
                                </a:rPr>
                                <m:t>)</m:t>
                              </m:r>
                            </m:den>
                          </m:f>
                        </m:e>
                      </m:func>
                    </m:oMath>
                  </m:oMathPara>
                </a14:m>
                <a:endParaRPr kumimoji="0" lang="nb-NO" sz="1600" b="0" i="0" u="none" strike="noStrike" kern="1200" cap="none" spc="0" normalizeH="0" baseline="0" noProof="0" dirty="0">
                  <a:ln>
                    <a:noFill/>
                  </a:ln>
                  <a:solidFill>
                    <a:srgbClr val="333333"/>
                  </a:solidFill>
                  <a:effectLst/>
                  <a:uLnTx/>
                  <a:uFillTx/>
                  <a:latin typeface="Equino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oMath>
                </a14:m>
                <a:r>
                  <a:rPr kumimoji="0" lang="nb-NO" sz="1600" b="0" i="0" u="none" strike="noStrike" kern="1200" cap="none" spc="0" normalizeH="0" baseline="0" noProof="0" dirty="0">
                    <a:ln>
                      <a:noFill/>
                    </a:ln>
                    <a:solidFill>
                      <a:srgbClr val="333333"/>
                    </a:solidFill>
                    <a:effectLst/>
                    <a:uLnTx/>
                    <a:uFillTx/>
                    <a:latin typeface="Equinor"/>
                    <a:ea typeface="+mn-ea"/>
                    <a:cs typeface="+mn-cs"/>
                  </a:rPr>
                  <a:t> polar angle</a:t>
                </a: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𝛼</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sSup>
                      <m:sSupPr>
                        <m:ctrlP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pPr>
                      <m:e>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90</m:t>
                        </m:r>
                      </m:e>
                      <m: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𝑜</m:t>
                        </m:r>
                      </m:sup>
                    </m:sSup>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r>
                      <a:rPr kumimoji="0" lang="nb-NO" sz="16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oMath>
                </a14:m>
                <a:r>
                  <a:rPr kumimoji="0" lang="nb-NO" sz="1600" b="0" i="0" u="none" strike="noStrike" kern="1200" cap="none" spc="0" normalizeH="0" baseline="0" noProof="0" dirty="0" err="1">
                    <a:ln>
                      <a:noFill/>
                    </a:ln>
                    <a:solidFill>
                      <a:srgbClr val="333333"/>
                    </a:solidFill>
                    <a:effectLst/>
                    <a:uLnTx/>
                    <a:uFillTx/>
                    <a:latin typeface="Equinor"/>
                    <a:ea typeface="+mn-ea"/>
                    <a:cs typeface="+mn-cs"/>
                  </a:rPr>
                  <a:t>grazing</a:t>
                </a:r>
                <a:r>
                  <a:rPr kumimoji="0" lang="nb-NO" sz="1600" b="0" i="0" u="none" strike="noStrike" kern="1200" cap="none" spc="0" normalizeH="0" baseline="0" noProof="0" dirty="0">
                    <a:ln>
                      <a:noFill/>
                    </a:ln>
                    <a:solidFill>
                      <a:srgbClr val="333333"/>
                    </a:solidFill>
                    <a:effectLst/>
                    <a:uLnTx/>
                    <a:uFillTx/>
                    <a:latin typeface="Equinor"/>
                    <a:ea typeface="+mn-ea"/>
                    <a:cs typeface="+mn-cs"/>
                  </a:rPr>
                  <a:t> angle</a:t>
                </a:r>
              </a:p>
            </p:txBody>
          </p:sp>
        </mc:Choice>
        <mc:Fallback xmlns="">
          <p:sp>
            <p:nvSpPr>
              <p:cNvPr id="8" name="TextBox 7">
                <a:extLst>
                  <a:ext uri="{FF2B5EF4-FFF2-40B4-BE49-F238E27FC236}">
                    <a16:creationId xmlns:a16="http://schemas.microsoft.com/office/drawing/2014/main" id="{AEF92348-6A82-9E1D-BDE3-0E80FBA58DE9}"/>
                  </a:ext>
                </a:extLst>
              </p:cNvPr>
              <p:cNvSpPr txBox="1">
                <a:spLocks noRot="1" noChangeAspect="1" noMove="1" noResize="1" noEditPoints="1" noAdjustHandles="1" noChangeArrowheads="1" noChangeShapeType="1" noTextEdit="1"/>
              </p:cNvSpPr>
              <p:nvPr/>
            </p:nvSpPr>
            <p:spPr>
              <a:xfrm>
                <a:off x="2395244" y="1351641"/>
                <a:ext cx="2985689" cy="1951368"/>
              </a:xfrm>
              <a:prstGeom prst="rect">
                <a:avLst/>
              </a:prstGeom>
              <a:blipFill>
                <a:blip r:embed="rId3"/>
                <a:stretch>
                  <a:fillRect r="-2653" b="-5313"/>
                </a:stretch>
              </a:blipFill>
            </p:spPr>
            <p:txBody>
              <a:bodyPr/>
              <a:lstStyle/>
              <a:p>
                <a:r>
                  <a:rPr lang="nb-NO">
                    <a:noFill/>
                  </a:rPr>
                  <a:t> </a:t>
                </a:r>
              </a:p>
            </p:txBody>
          </p:sp>
        </mc:Fallback>
      </mc:AlternateContent>
      <p:sp>
        <p:nvSpPr>
          <p:cNvPr id="17" name="Arc 16">
            <a:extLst>
              <a:ext uri="{FF2B5EF4-FFF2-40B4-BE49-F238E27FC236}">
                <a16:creationId xmlns:a16="http://schemas.microsoft.com/office/drawing/2014/main" id="{E34B997D-FC92-6145-ED48-AB123129228C}"/>
              </a:ext>
            </a:extLst>
          </p:cNvPr>
          <p:cNvSpPr/>
          <p:nvPr/>
        </p:nvSpPr>
        <p:spPr>
          <a:xfrm>
            <a:off x="1073389" y="2556072"/>
            <a:ext cx="528836" cy="1397677"/>
          </a:xfrm>
          <a:prstGeom prst="arc">
            <a:avLst>
              <a:gd name="adj1" fmla="val 16357334"/>
              <a:gd name="adj2" fmla="val 17969662"/>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p:grpSp>
        <p:nvGrpSpPr>
          <p:cNvPr id="22" name="Group 21">
            <a:extLst>
              <a:ext uri="{FF2B5EF4-FFF2-40B4-BE49-F238E27FC236}">
                <a16:creationId xmlns:a16="http://schemas.microsoft.com/office/drawing/2014/main" id="{5675BDAF-E6A5-ECF1-DE4B-E0425665A1EE}"/>
              </a:ext>
            </a:extLst>
          </p:cNvPr>
          <p:cNvGrpSpPr/>
          <p:nvPr/>
        </p:nvGrpSpPr>
        <p:grpSpPr>
          <a:xfrm>
            <a:off x="279053" y="1505119"/>
            <a:ext cx="2213295" cy="1647698"/>
            <a:chOff x="505629" y="1577947"/>
            <a:chExt cx="2213295" cy="1647698"/>
          </a:xfrm>
        </p:grpSpPr>
        <p:cxnSp>
          <p:nvCxnSpPr>
            <p:cNvPr id="10" name="Straight Arrow Connector 9">
              <a:extLst>
                <a:ext uri="{FF2B5EF4-FFF2-40B4-BE49-F238E27FC236}">
                  <a16:creationId xmlns:a16="http://schemas.microsoft.com/office/drawing/2014/main" id="{939994EC-BD28-B554-036A-7C9D03F9930B}"/>
                </a:ext>
              </a:extLst>
            </p:cNvPr>
            <p:cNvCxnSpPr/>
            <p:nvPr/>
          </p:nvCxnSpPr>
          <p:spPr>
            <a:xfrm flipV="1">
              <a:off x="1012163" y="1577947"/>
              <a:ext cx="0" cy="1375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36EE40-B7BC-7CB3-39E6-B97CB111B714}"/>
                </a:ext>
              </a:extLst>
            </p:cNvPr>
            <p:cNvCxnSpPr/>
            <p:nvPr/>
          </p:nvCxnSpPr>
          <p:spPr>
            <a:xfrm>
              <a:off x="1012163" y="2953593"/>
              <a:ext cx="1706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0158C6-3A05-0495-56A3-EEEDC2A19550}"/>
                </a:ext>
              </a:extLst>
            </p:cNvPr>
            <p:cNvCxnSpPr/>
            <p:nvPr/>
          </p:nvCxnSpPr>
          <p:spPr>
            <a:xfrm flipV="1">
              <a:off x="1012163" y="2103929"/>
              <a:ext cx="1464000" cy="84966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49F2508F-2EB8-39B4-485A-305743CCDDFC}"/>
                </a:ext>
              </a:extLst>
            </p:cNvPr>
            <p:cNvSpPr/>
            <p:nvPr/>
          </p:nvSpPr>
          <p:spPr>
            <a:xfrm>
              <a:off x="505629" y="2354603"/>
              <a:ext cx="1023335" cy="871042"/>
            </a:xfrm>
            <a:prstGeom prst="arc">
              <a:avLst>
                <a:gd name="adj1" fmla="val 16200000"/>
                <a:gd name="adj2" fmla="val 207158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37C02-BD17-3AD1-7A00-EBB5A71A33B9}"/>
                    </a:ext>
                  </a:extLst>
                </p:cNvPr>
                <p:cNvSpPr txBox="1"/>
                <p:nvPr/>
              </p:nvSpPr>
              <p:spPr>
                <a:xfrm>
                  <a:off x="1222944" y="2081104"/>
                  <a:ext cx="3762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𝜃</m:t>
                        </m:r>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9" name="TextBox 18">
                  <a:extLst>
                    <a:ext uri="{FF2B5EF4-FFF2-40B4-BE49-F238E27FC236}">
                      <a16:creationId xmlns:a16="http://schemas.microsoft.com/office/drawing/2014/main" id="{B2A37C02-BD17-3AD1-7A00-EBB5A71A33B9}"/>
                    </a:ext>
                  </a:extLst>
                </p:cNvPr>
                <p:cNvSpPr txBox="1">
                  <a:spLocks noRot="1" noChangeAspect="1" noMove="1" noResize="1" noEditPoints="1" noAdjustHandles="1" noChangeArrowheads="1" noChangeShapeType="1" noTextEdit="1"/>
                </p:cNvSpPr>
                <p:nvPr/>
              </p:nvSpPr>
              <p:spPr>
                <a:xfrm>
                  <a:off x="1222944" y="2081104"/>
                  <a:ext cx="376280" cy="369332"/>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EE1126-0F55-B0FB-9AB4-8EEA99D6A136}"/>
                    </a:ext>
                  </a:extLst>
                </p:cNvPr>
                <p:cNvSpPr txBox="1"/>
                <p:nvPr/>
              </p:nvSpPr>
              <p:spPr>
                <a:xfrm>
                  <a:off x="1733289" y="2477614"/>
                  <a:ext cx="4652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𝛼</m:t>
                        </m:r>
                      </m:oMath>
                    </m:oMathPara>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21" name="TextBox 20">
                  <a:extLst>
                    <a:ext uri="{FF2B5EF4-FFF2-40B4-BE49-F238E27FC236}">
                      <a16:creationId xmlns:a16="http://schemas.microsoft.com/office/drawing/2014/main" id="{AEEE1126-0F55-B0FB-9AB4-8EEA99D6A136}"/>
                    </a:ext>
                  </a:extLst>
                </p:cNvPr>
                <p:cNvSpPr txBox="1">
                  <a:spLocks noRot="1" noChangeAspect="1" noMove="1" noResize="1" noEditPoints="1" noAdjustHandles="1" noChangeArrowheads="1" noChangeShapeType="1" noTextEdit="1"/>
                </p:cNvSpPr>
                <p:nvPr/>
              </p:nvSpPr>
              <p:spPr>
                <a:xfrm>
                  <a:off x="1733289" y="2477614"/>
                  <a:ext cx="465292" cy="369332"/>
                </a:xfrm>
                <a:prstGeom prst="rect">
                  <a:avLst/>
                </a:prstGeom>
                <a:blipFill>
                  <a:blip r:embed="rId5"/>
                  <a:stretch>
                    <a:fillRect/>
                  </a:stretch>
                </a:blipFill>
              </p:spPr>
              <p:txBody>
                <a:bodyPr/>
                <a:lstStyle/>
                <a:p>
                  <a:r>
                    <a:rPr lang="nb-NO">
                      <a:noFill/>
                    </a:rPr>
                    <a:t> </a:t>
                  </a:r>
                </a:p>
              </p:txBody>
            </p:sp>
          </mc:Fallback>
        </mc:AlternateContent>
      </p:grpSp>
      <p:sp>
        <p:nvSpPr>
          <p:cNvPr id="23" name="TextBox 22">
            <a:extLst>
              <a:ext uri="{FF2B5EF4-FFF2-40B4-BE49-F238E27FC236}">
                <a16:creationId xmlns:a16="http://schemas.microsoft.com/office/drawing/2014/main" id="{EE5037EC-127D-19B2-05C7-A24C0A5A9100}"/>
              </a:ext>
            </a:extLst>
          </p:cNvPr>
          <p:cNvSpPr txBox="1"/>
          <p:nvPr/>
        </p:nvSpPr>
        <p:spPr>
          <a:xfrm>
            <a:off x="6230868" y="819581"/>
            <a:ext cx="3615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err="1">
                <a:ln>
                  <a:noFill/>
                </a:ln>
                <a:solidFill>
                  <a:srgbClr val="333333"/>
                </a:solidFill>
                <a:effectLst/>
                <a:uLnTx/>
                <a:uFillTx/>
                <a:latin typeface="Equinor"/>
                <a:ea typeface="+mn-ea"/>
                <a:cs typeface="+mn-cs"/>
              </a:rPr>
              <a:t>Luckily</a:t>
            </a:r>
            <a:r>
              <a:rPr kumimoji="0" lang="nb-NO" sz="1600" b="0" i="0" u="none" strike="noStrike" kern="1200" cap="none" spc="0" normalizeH="0" baseline="0" noProof="0" dirty="0">
                <a:ln>
                  <a:noFill/>
                </a:ln>
                <a:solidFill>
                  <a:srgbClr val="333333"/>
                </a:solidFill>
                <a:effectLst/>
                <a:uLnTx/>
                <a:uFillTx/>
                <a:latin typeface="Equinor"/>
                <a:ea typeface="+mn-ea"/>
                <a:cs typeface="+mn-cs"/>
              </a:rPr>
              <a:t>, </a:t>
            </a:r>
            <a:r>
              <a:rPr kumimoji="0" lang="nb-NO" sz="1600" b="0" i="0" u="none" strike="noStrike" kern="1200" cap="none" spc="0" normalizeH="0" baseline="0" noProof="0" dirty="0" err="1">
                <a:ln>
                  <a:noFill/>
                </a:ln>
                <a:solidFill>
                  <a:srgbClr val="333333"/>
                </a:solidFill>
                <a:effectLst/>
                <a:uLnTx/>
                <a:uFillTx/>
                <a:latin typeface="Equinor"/>
                <a:ea typeface="+mn-ea"/>
                <a:cs typeface="+mn-cs"/>
              </a:rPr>
              <a:t>there</a:t>
            </a:r>
            <a:r>
              <a:rPr kumimoji="0" lang="nb-NO" sz="1600" b="0" i="0" u="none" strike="noStrike" kern="1200" cap="none" spc="0" normalizeH="0" baseline="0" noProof="0" dirty="0">
                <a:ln>
                  <a:noFill/>
                </a:ln>
                <a:solidFill>
                  <a:srgbClr val="333333"/>
                </a:solidFill>
                <a:effectLst/>
                <a:uLnTx/>
                <a:uFillTx/>
                <a:latin typeface="Equinor"/>
                <a:ea typeface="+mn-ea"/>
                <a:cs typeface="+mn-cs"/>
              </a:rPr>
              <a:t> is Wolfram </a:t>
            </a:r>
            <a:r>
              <a:rPr kumimoji="0" lang="nb-NO" sz="1600" b="0" i="0" u="none" strike="noStrike" kern="1200" cap="none" spc="0" normalizeH="0" baseline="0" noProof="0" dirty="0" err="1">
                <a:ln>
                  <a:noFill/>
                </a:ln>
                <a:solidFill>
                  <a:srgbClr val="333333"/>
                </a:solidFill>
                <a:effectLst/>
                <a:uLnTx/>
                <a:uFillTx/>
                <a:latin typeface="Equinor"/>
                <a:ea typeface="+mn-ea"/>
                <a:cs typeface="+mn-cs"/>
              </a:rPr>
              <a:t>Mathematica</a:t>
            </a:r>
            <a:r>
              <a:rPr kumimoji="0" lang="nb-NO" sz="1600" b="0" i="0" u="none" strike="noStrike" kern="1200" cap="none" spc="0" normalizeH="0" baseline="0" noProof="0" dirty="0">
                <a:ln>
                  <a:noFill/>
                </a:ln>
                <a:solidFill>
                  <a:srgbClr val="333333"/>
                </a:solidFill>
                <a:effectLst/>
                <a:uLnTx/>
                <a:uFillTx/>
                <a:latin typeface="Equinor"/>
                <a:ea typeface="+mn-ea"/>
                <a:cs typeface="+mn-cs"/>
              </a:rPr>
              <a:t>:</a:t>
            </a:r>
          </a:p>
        </p:txBody>
      </p:sp>
      <p:pic>
        <p:nvPicPr>
          <p:cNvPr id="25" name="Picture 24" descr="A screenshot of a math problem&#10;&#10;Description automatically generated">
            <a:extLst>
              <a:ext uri="{FF2B5EF4-FFF2-40B4-BE49-F238E27FC236}">
                <a16:creationId xmlns:a16="http://schemas.microsoft.com/office/drawing/2014/main" id="{C30292FE-E1F8-7FA7-9C70-9E44F08DFC77}"/>
              </a:ext>
            </a:extLst>
          </p:cNvPr>
          <p:cNvPicPr>
            <a:picLocks noChangeAspect="1"/>
          </p:cNvPicPr>
          <p:nvPr/>
        </p:nvPicPr>
        <p:blipFill rotWithShape="1">
          <a:blip r:embed="rId6">
            <a:extLst>
              <a:ext uri="{28A0092B-C50C-407E-A947-70E740481C1C}">
                <a14:useLocalDpi xmlns:a14="http://schemas.microsoft.com/office/drawing/2010/main" val="0"/>
              </a:ext>
            </a:extLst>
          </a:blip>
          <a:srcRect t="2005" b="34800"/>
          <a:stretch/>
        </p:blipFill>
        <p:spPr>
          <a:xfrm>
            <a:off x="6096000" y="1303099"/>
            <a:ext cx="6078413" cy="1957352"/>
          </a:xfrm>
          <a:prstGeom prst="rect">
            <a:avLst/>
          </a:prstGeom>
        </p:spPr>
      </p:pic>
    </p:spTree>
    <p:extLst>
      <p:ext uri="{BB962C8B-B14F-4D97-AF65-F5344CB8AC3E}">
        <p14:creationId xmlns:p14="http://schemas.microsoft.com/office/powerpoint/2010/main" val="399408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6BFA-10C3-BF79-137E-CCF3450A5443}"/>
              </a:ext>
            </a:extLst>
          </p:cNvPr>
          <p:cNvSpPr>
            <a:spLocks noGrp="1"/>
          </p:cNvSpPr>
          <p:nvPr>
            <p:ph type="title"/>
          </p:nvPr>
        </p:nvSpPr>
        <p:spPr>
          <a:xfrm>
            <a:off x="695325" y="341892"/>
            <a:ext cx="10801350" cy="601648"/>
          </a:xfrm>
        </p:spPr>
        <p:txBody>
          <a:bodyPr/>
          <a:lstStyle/>
          <a:p>
            <a:r>
              <a:rPr lang="nb-NO" dirty="0" err="1"/>
              <a:t>Bayesian</a:t>
            </a:r>
            <a:r>
              <a:rPr lang="nb-NO" dirty="0"/>
              <a:t> </a:t>
            </a:r>
            <a:r>
              <a:rPr lang="nb-NO" dirty="0" err="1"/>
              <a:t>inversion</a:t>
            </a:r>
            <a:r>
              <a:rPr lang="nb-NO" dirty="0"/>
              <a:t> for </a:t>
            </a:r>
            <a:r>
              <a:rPr lang="nb-NO" dirty="0" err="1"/>
              <a:t>focal</a:t>
            </a:r>
            <a:r>
              <a:rPr lang="nb-NO" dirty="0"/>
              <a:t> </a:t>
            </a:r>
            <a:r>
              <a:rPr lang="nb-NO" dirty="0" err="1"/>
              <a:t>mechanisms</a:t>
            </a:r>
            <a:br>
              <a:rPr lang="nb-NO" dirty="0"/>
            </a:br>
            <a:r>
              <a:rPr lang="nb-NO" dirty="0" err="1"/>
              <a:t>Based</a:t>
            </a:r>
            <a:r>
              <a:rPr lang="nb-NO" dirty="0"/>
              <a:t> </a:t>
            </a:r>
            <a:r>
              <a:rPr lang="nb-NO" dirty="0" err="1"/>
              <a:t>on</a:t>
            </a:r>
            <a:r>
              <a:rPr lang="nb-NO" dirty="0"/>
              <a:t> </a:t>
            </a:r>
            <a:r>
              <a:rPr lang="nb-NO" dirty="0" err="1"/>
              <a:t>ideas</a:t>
            </a:r>
            <a:r>
              <a:rPr lang="nb-NO" dirty="0"/>
              <a:t> </a:t>
            </a:r>
            <a:r>
              <a:rPr lang="nb-NO" dirty="0" err="1"/>
              <a:t>published</a:t>
            </a:r>
            <a:r>
              <a:rPr lang="nb-NO" dirty="0"/>
              <a:t> by Langet et al. (2020) </a:t>
            </a:r>
          </a:p>
        </p:txBody>
      </p:sp>
      <p:sp>
        <p:nvSpPr>
          <p:cNvPr id="3" name="Slide Number Placeholder 2">
            <a:extLst>
              <a:ext uri="{FF2B5EF4-FFF2-40B4-BE49-F238E27FC236}">
                <a16:creationId xmlns:a16="http://schemas.microsoft.com/office/drawing/2014/main" id="{661895FA-AB73-829F-0B15-A1B37EF0FF08}"/>
              </a:ext>
            </a:extLst>
          </p:cNvPr>
          <p:cNvSpPr>
            <a:spLocks noGrp="1"/>
          </p:cNvSpPr>
          <p:nvPr>
            <p:ph type="sldNum" sz="quarter" idx="12"/>
          </p:nvPr>
        </p:nvSpPr>
        <p:spPr/>
        <p:txBody>
          <a:bodyPr/>
          <a:lstStyle/>
          <a:p>
            <a:fld id="{5D1E5300-FC0F-4317-A193-EF6CE9E6F7B5}" type="slidenum">
              <a:rPr lang="en-GB" smtClean="0"/>
              <a:pPr/>
              <a:t>32</a:t>
            </a:fld>
            <a:r>
              <a:rPr lang="en-GB"/>
              <a:t>  |  </a:t>
            </a:r>
            <a:endParaRPr lang="en-GB" noProof="0" dirty="0"/>
          </a:p>
        </p:txBody>
      </p:sp>
      <p:grpSp>
        <p:nvGrpSpPr>
          <p:cNvPr id="10" name="Group 9">
            <a:extLst>
              <a:ext uri="{FF2B5EF4-FFF2-40B4-BE49-F238E27FC236}">
                <a16:creationId xmlns:a16="http://schemas.microsoft.com/office/drawing/2014/main" id="{8CE3B3B4-43C5-5920-C07B-15D3DFF17D8B}"/>
              </a:ext>
            </a:extLst>
          </p:cNvPr>
          <p:cNvGrpSpPr/>
          <p:nvPr/>
        </p:nvGrpSpPr>
        <p:grpSpPr>
          <a:xfrm>
            <a:off x="622495" y="1769398"/>
            <a:ext cx="5067722" cy="4473773"/>
            <a:chOff x="614403" y="1850319"/>
            <a:chExt cx="5067722" cy="4473773"/>
          </a:xfrm>
        </p:grpSpPr>
        <p:pic>
          <p:nvPicPr>
            <p:cNvPr id="5" name="Picture 4">
              <a:extLst>
                <a:ext uri="{FF2B5EF4-FFF2-40B4-BE49-F238E27FC236}">
                  <a16:creationId xmlns:a16="http://schemas.microsoft.com/office/drawing/2014/main" id="{83E842A9-E5FE-F54B-FB73-4906C16FDA7D}"/>
                </a:ext>
              </a:extLst>
            </p:cNvPr>
            <p:cNvPicPr>
              <a:picLocks noChangeAspect="1"/>
            </p:cNvPicPr>
            <p:nvPr/>
          </p:nvPicPr>
          <p:blipFill>
            <a:blip r:embed="rId2"/>
            <a:stretch>
              <a:fillRect/>
            </a:stretch>
          </p:blipFill>
          <p:spPr>
            <a:xfrm>
              <a:off x="614403" y="2234793"/>
              <a:ext cx="5067722" cy="1715375"/>
            </a:xfrm>
            <a:prstGeom prst="rect">
              <a:avLst/>
            </a:prstGeom>
          </p:spPr>
        </p:pic>
        <p:pic>
          <p:nvPicPr>
            <p:cNvPr id="7" name="Picture 6">
              <a:extLst>
                <a:ext uri="{FF2B5EF4-FFF2-40B4-BE49-F238E27FC236}">
                  <a16:creationId xmlns:a16="http://schemas.microsoft.com/office/drawing/2014/main" id="{1DA3AE40-510B-91C4-9B26-89F8D23E5CC9}"/>
                </a:ext>
              </a:extLst>
            </p:cNvPr>
            <p:cNvPicPr>
              <a:picLocks noChangeAspect="1"/>
            </p:cNvPicPr>
            <p:nvPr/>
          </p:nvPicPr>
          <p:blipFill>
            <a:blip r:embed="rId3"/>
            <a:stretch>
              <a:fillRect/>
            </a:stretch>
          </p:blipFill>
          <p:spPr>
            <a:xfrm>
              <a:off x="1325709" y="4183580"/>
              <a:ext cx="3806951" cy="2140512"/>
            </a:xfrm>
            <a:prstGeom prst="rect">
              <a:avLst/>
            </a:prstGeom>
          </p:spPr>
        </p:pic>
        <p:pic>
          <p:nvPicPr>
            <p:cNvPr id="9" name="Picture 8">
              <a:extLst>
                <a:ext uri="{FF2B5EF4-FFF2-40B4-BE49-F238E27FC236}">
                  <a16:creationId xmlns:a16="http://schemas.microsoft.com/office/drawing/2014/main" id="{347CB2EC-F7AE-777B-0148-1C3024CD6BE5}"/>
                </a:ext>
              </a:extLst>
            </p:cNvPr>
            <p:cNvPicPr>
              <a:picLocks noChangeAspect="1"/>
            </p:cNvPicPr>
            <p:nvPr/>
          </p:nvPicPr>
          <p:blipFill>
            <a:blip r:embed="rId4"/>
            <a:stretch>
              <a:fillRect/>
            </a:stretch>
          </p:blipFill>
          <p:spPr>
            <a:xfrm>
              <a:off x="1396296" y="1850319"/>
              <a:ext cx="3293543" cy="267768"/>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11D195-F661-51E2-5983-B0EFFF062317}"/>
                  </a:ext>
                </a:extLst>
              </p:cNvPr>
              <p:cNvSpPr txBox="1"/>
              <p:nvPr/>
            </p:nvSpPr>
            <p:spPr>
              <a:xfrm>
                <a:off x="6667837" y="1718616"/>
                <a:ext cx="4767267" cy="3909725"/>
              </a:xfrm>
              <a:prstGeom prst="rect">
                <a:avLst/>
              </a:prstGeom>
              <a:noFill/>
            </p:spPr>
            <p:txBody>
              <a:bodyPr wrap="none" rtlCol="0">
                <a:spAutoFit/>
              </a:bodyPr>
              <a:lstStyle/>
              <a:p>
                <a:r>
                  <a:rPr lang="nb-NO" dirty="0"/>
                  <a:t>Bayesian </a:t>
                </a:r>
                <a:r>
                  <a:rPr lang="nb-NO" dirty="0" err="1"/>
                  <a:t>inversion</a:t>
                </a:r>
                <a:r>
                  <a:rPr lang="nb-NO" dirty="0"/>
                  <a:t> for </a:t>
                </a:r>
                <a:r>
                  <a:rPr lang="nb-NO" dirty="0" err="1"/>
                  <a:t>strike</a:t>
                </a:r>
                <a:r>
                  <a:rPr lang="nb-NO" dirty="0"/>
                  <a:t>, </a:t>
                </a:r>
                <a:r>
                  <a:rPr lang="nb-NO" dirty="0" err="1"/>
                  <a:t>dip</a:t>
                </a:r>
                <a:r>
                  <a:rPr lang="nb-NO" dirty="0"/>
                  <a:t>, rake</a:t>
                </a:r>
              </a:p>
              <a:p>
                <a:endParaRPr lang="nb-NO" sz="1600" dirty="0"/>
              </a:p>
              <a:p>
                <a:r>
                  <a:rPr lang="nb-NO" sz="1600" dirty="0" err="1"/>
                  <a:t>Posterior</a:t>
                </a:r>
                <a:r>
                  <a:rPr lang="nb-NO" sz="1600" dirty="0"/>
                  <a:t> </a:t>
                </a:r>
                <a:r>
                  <a:rPr lang="nb-NO" sz="1600" dirty="0" err="1"/>
                  <a:t>distribution</a:t>
                </a:r>
                <a:endParaRPr lang="nb-NO" sz="1600" dirty="0"/>
              </a:p>
              <a:p>
                <a:endParaRPr lang="nb-NO" sz="1600" dirty="0"/>
              </a:p>
              <a:p>
                <a:r>
                  <a:rPr lang="nb-NO" sz="1600" b="0" dirty="0"/>
                  <a:t>	</a:t>
                </a:r>
                <a14:m>
                  <m:oMath xmlns:m="http://schemas.openxmlformats.org/officeDocument/2006/math">
                    <m:r>
                      <a:rPr lang="nb-NO" sz="1600" b="0" i="1" smtClean="0">
                        <a:latin typeface="Cambria Math" panose="02040503050406030204" pitchFamily="18" charset="0"/>
                      </a:rPr>
                      <m:t>𝑝</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e>
                      <m:e>
                        <m:r>
                          <a:rPr lang="nb-NO" sz="1600" b="0" i="1" smtClean="0">
                            <a:latin typeface="Cambria Math" panose="02040503050406030204" pitchFamily="18" charset="0"/>
                          </a:rPr>
                          <m:t>𝑑</m:t>
                        </m:r>
                      </m:e>
                    </m:d>
                    <m:r>
                      <a:rPr lang="nb-NO" sz="1600" b="0" i="1" smtClean="0">
                        <a:latin typeface="Cambria Math" panose="02040503050406030204" pitchFamily="18" charset="0"/>
                      </a:rPr>
                      <m:t>∝</m:t>
                    </m:r>
                  </m:oMath>
                </a14:m>
                <a:r>
                  <a:rPr lang="nb-NO" sz="1600" dirty="0"/>
                  <a:t> </a:t>
                </a:r>
                <a14:m>
                  <m:oMath xmlns:m="http://schemas.openxmlformats.org/officeDocument/2006/math">
                    <m:r>
                      <a:rPr lang="nb-NO" sz="1600" i="1">
                        <a:latin typeface="Cambria Math" panose="02040503050406030204" pitchFamily="18" charset="0"/>
                      </a:rPr>
                      <m:t>𝑝</m:t>
                    </m:r>
                    <m:r>
                      <a:rPr lang="nb-NO" sz="1600" b="0" i="1" smtClean="0">
                        <a:latin typeface="Cambria Math" panose="02040503050406030204" pitchFamily="18" charset="0"/>
                      </a:rPr>
                      <m:t>(</m:t>
                    </m:r>
                    <m:r>
                      <a:rPr lang="nb-NO" sz="1600" b="0" i="1" smtClean="0">
                        <a:latin typeface="Cambria Math" panose="02040503050406030204" pitchFamily="18" charset="0"/>
                      </a:rPr>
                      <m:t>𝑑</m:t>
                    </m:r>
                    <m:r>
                      <a:rPr lang="nb-NO" sz="1600" b="0" i="1" smtClean="0">
                        <a:latin typeface="Cambria Math" panose="02040503050406030204" pitchFamily="18" charset="0"/>
                      </a:rPr>
                      <m:t>|</m:t>
                    </m:r>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r>
                      <a:rPr lang="nb-NO" sz="1600" b="0" i="1" smtClean="0">
                        <a:latin typeface="Cambria Math" panose="02040503050406030204" pitchFamily="18" charset="0"/>
                      </a:rPr>
                      <m:t>;</m:t>
                    </m:r>
                    <m:r>
                      <a:rPr lang="nb-NO" sz="1600" b="0" i="1" smtClean="0">
                        <a:latin typeface="Cambria Math" panose="02040503050406030204" pitchFamily="18" charset="0"/>
                      </a:rPr>
                      <m:t>𝛼</m:t>
                    </m:r>
                    <m:r>
                      <a:rPr lang="nb-NO" sz="1600" b="0" i="1" smtClean="0">
                        <a:latin typeface="Cambria Math" panose="02040503050406030204" pitchFamily="18" charset="0"/>
                      </a:rPr>
                      <m:t>, </m:t>
                    </m:r>
                    <m:r>
                      <a:rPr lang="nb-NO" sz="1600" b="0" i="1" smtClean="0">
                        <a:latin typeface="Cambria Math" panose="02040503050406030204" pitchFamily="18" charset="0"/>
                      </a:rPr>
                      <m:t>𝛽</m:t>
                    </m:r>
                    <m:r>
                      <a:rPr lang="nb-NO" sz="1600" b="0" i="1" smtClean="0">
                        <a:latin typeface="Cambria Math" panose="02040503050406030204" pitchFamily="18" charset="0"/>
                      </a:rPr>
                      <m:t>)</m:t>
                    </m:r>
                  </m:oMath>
                </a14:m>
                <a:r>
                  <a:rPr lang="nb-NO" sz="1600" dirty="0"/>
                  <a:t> </a:t>
                </a:r>
                <a14:m>
                  <m:oMath xmlns:m="http://schemas.openxmlformats.org/officeDocument/2006/math">
                    <m:r>
                      <a:rPr lang="nb-NO" sz="1600" i="1">
                        <a:latin typeface="Cambria Math" panose="02040503050406030204" pitchFamily="18" charset="0"/>
                      </a:rPr>
                      <m:t>𝑝</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𝜙</m:t>
                        </m:r>
                        <m:r>
                          <a:rPr lang="nb-NO" sz="1600" b="0" i="1" smtClean="0">
                            <a:latin typeface="Cambria Math" panose="02040503050406030204" pitchFamily="18" charset="0"/>
                          </a:rPr>
                          <m:t>, </m:t>
                        </m:r>
                        <m:r>
                          <a:rPr lang="nb-NO" sz="1600" b="0" i="1" smtClean="0">
                            <a:latin typeface="Cambria Math" panose="02040503050406030204" pitchFamily="18" charset="0"/>
                          </a:rPr>
                          <m:t>𝛿</m:t>
                        </m:r>
                        <m:r>
                          <a:rPr lang="nb-NO" sz="1600" b="0" i="1" smtClean="0">
                            <a:latin typeface="Cambria Math" panose="02040503050406030204" pitchFamily="18" charset="0"/>
                          </a:rPr>
                          <m:t>, </m:t>
                        </m:r>
                        <m:r>
                          <a:rPr lang="nb-NO" sz="1600" b="0" i="1" smtClean="0">
                            <a:latin typeface="Cambria Math" panose="02040503050406030204" pitchFamily="18" charset="0"/>
                          </a:rPr>
                          <m:t>𝜆</m:t>
                        </m:r>
                      </m:e>
                    </m:d>
                  </m:oMath>
                </a14:m>
                <a:endParaRPr lang="nb-NO" sz="1600" b="0" dirty="0"/>
              </a:p>
              <a:p>
                <a:endParaRPr lang="nb-NO" sz="1600" dirty="0"/>
              </a:p>
              <a:p>
                <a:endParaRPr lang="nb-NO" sz="1600" dirty="0"/>
              </a:p>
              <a:p>
                <a:endParaRPr lang="nb-NO" sz="1600" dirty="0"/>
              </a:p>
              <a:p>
                <a:endParaRPr lang="nb-NO" sz="1600" dirty="0"/>
              </a:p>
              <a:p>
                <a:r>
                  <a:rPr lang="nb-NO" sz="1600" dirty="0"/>
                  <a:t>Forward </a:t>
                </a:r>
                <a:r>
                  <a:rPr lang="nb-NO" sz="1600" dirty="0" err="1"/>
                  <a:t>model</a:t>
                </a:r>
                <a:r>
                  <a:rPr lang="nb-NO" sz="1600" dirty="0"/>
                  <a:t> (</a:t>
                </a:r>
                <a:r>
                  <a:rPr lang="nb-NO" sz="1600" dirty="0" err="1"/>
                  <a:t>goes</a:t>
                </a:r>
                <a:r>
                  <a:rPr lang="nb-NO" sz="1600" dirty="0"/>
                  <a:t> </a:t>
                </a:r>
                <a:r>
                  <a:rPr lang="nb-NO" sz="1600" dirty="0" err="1"/>
                  <a:t>into</a:t>
                </a:r>
                <a:r>
                  <a:rPr lang="nb-NO" sz="1600" dirty="0"/>
                  <a:t> </a:t>
                </a:r>
                <a:r>
                  <a:rPr lang="nb-NO" sz="1600" dirty="0" err="1"/>
                  <a:t>the</a:t>
                </a:r>
                <a:r>
                  <a:rPr lang="nb-NO" sz="1600" dirty="0"/>
                  <a:t> </a:t>
                </a:r>
                <a:r>
                  <a:rPr lang="nb-NO" sz="1600" dirty="0" err="1"/>
                  <a:t>likelihood</a:t>
                </a:r>
                <a:r>
                  <a:rPr lang="nb-NO" sz="1600" dirty="0"/>
                  <a:t>)</a:t>
                </a:r>
              </a:p>
              <a:p>
                <a:endParaRPr lang="nb-NO" sz="1600" dirty="0"/>
              </a:p>
              <a:p>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𝑑</m:t>
                      </m:r>
                      <m:r>
                        <a:rPr lang="nb-NO" sz="1600" b="0" i="1" smtClean="0">
                          <a:latin typeface="Cambria Math" panose="02040503050406030204" pitchFamily="18" charset="0"/>
                        </a:rPr>
                        <m:t>=</m:t>
                      </m:r>
                      <m:r>
                        <m:rPr>
                          <m:sty m:val="p"/>
                        </m:rPr>
                        <a:rPr lang="nb-NO" sz="1600" b="0" i="0" smtClean="0">
                          <a:latin typeface="Cambria Math" panose="02040503050406030204" pitchFamily="18" charset="0"/>
                        </a:rPr>
                        <m:t>sign</m:t>
                      </m:r>
                      <m:d>
                        <m:dPr>
                          <m:ctrlPr>
                            <a:rPr lang="nb-NO" sz="1600" b="0" i="1" smtClean="0">
                              <a:latin typeface="Cambria Math" panose="02040503050406030204" pitchFamily="18" charset="0"/>
                            </a:rPr>
                          </m:ctrlPr>
                        </m:dPr>
                        <m:e>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𝐺</m:t>
                              </m:r>
                            </m:e>
                            <m:sub>
                              <m:r>
                                <a:rPr lang="nb-NO" sz="1600" b="0" i="1" smtClean="0">
                                  <a:latin typeface="Cambria Math" panose="02040503050406030204" pitchFamily="18" charset="0"/>
                                </a:rPr>
                                <m:t>𝑃</m:t>
                              </m:r>
                            </m:sub>
                          </m:sSub>
                          <m:d>
                            <m:dPr>
                              <m:ctrlPr>
                                <a:rPr lang="nb-NO" sz="1600" b="0" i="1" smtClean="0">
                                  <a:latin typeface="Cambria Math" panose="02040503050406030204" pitchFamily="18" charset="0"/>
                                </a:rPr>
                              </m:ctrlPr>
                            </m:dPr>
                            <m:e>
                              <m:r>
                                <a:rPr lang="nb-NO" sz="1600" i="1">
                                  <a:latin typeface="Cambria Math" panose="02040503050406030204" pitchFamily="18" charset="0"/>
                                </a:rPr>
                                <m:t>𝑑</m:t>
                              </m:r>
                              <m:r>
                                <a:rPr lang="nb-NO" sz="1600" i="1">
                                  <a:latin typeface="Cambria Math" panose="02040503050406030204" pitchFamily="18" charset="0"/>
                                </a:rPr>
                                <m:t>|</m:t>
                              </m:r>
                              <m:r>
                                <a:rPr lang="nb-NO" sz="1600" i="1">
                                  <a:latin typeface="Cambria Math" panose="02040503050406030204" pitchFamily="18" charset="0"/>
                                </a:rPr>
                                <m:t>𝜙</m:t>
                              </m:r>
                              <m:r>
                                <a:rPr lang="nb-NO" sz="1600" i="1">
                                  <a:latin typeface="Cambria Math" panose="02040503050406030204" pitchFamily="18" charset="0"/>
                                </a:rPr>
                                <m:t>, </m:t>
                              </m:r>
                              <m:r>
                                <a:rPr lang="nb-NO" sz="1600" i="1">
                                  <a:latin typeface="Cambria Math" panose="02040503050406030204" pitchFamily="18" charset="0"/>
                                </a:rPr>
                                <m:t>𝛿</m:t>
                              </m:r>
                              <m:r>
                                <a:rPr lang="nb-NO" sz="1600" i="1">
                                  <a:latin typeface="Cambria Math" panose="02040503050406030204" pitchFamily="18" charset="0"/>
                                </a:rPr>
                                <m:t>, </m:t>
                              </m:r>
                              <m:r>
                                <a:rPr lang="nb-NO" sz="1600" i="1">
                                  <a:latin typeface="Cambria Math" panose="02040503050406030204" pitchFamily="18" charset="0"/>
                                </a:rPr>
                                <m:t>𝜆</m:t>
                              </m:r>
                              <m:r>
                                <a:rPr lang="nb-NO" sz="1600" i="1">
                                  <a:latin typeface="Cambria Math" panose="02040503050406030204" pitchFamily="18" charset="0"/>
                                </a:rPr>
                                <m:t>;</m:t>
                              </m:r>
                              <m:r>
                                <a:rPr lang="nb-NO" sz="1600" i="1">
                                  <a:latin typeface="Cambria Math" panose="02040503050406030204" pitchFamily="18" charset="0"/>
                                </a:rPr>
                                <m:t>𝛼</m:t>
                              </m:r>
                              <m:r>
                                <a:rPr lang="nb-NO" sz="1600" i="1">
                                  <a:latin typeface="Cambria Math" panose="02040503050406030204" pitchFamily="18" charset="0"/>
                                </a:rPr>
                                <m:t>, </m:t>
                              </m:r>
                              <m:r>
                                <a:rPr lang="nb-NO" sz="1600" i="1">
                                  <a:latin typeface="Cambria Math" panose="02040503050406030204" pitchFamily="18" charset="0"/>
                                </a:rPr>
                                <m:t>𝛽</m:t>
                              </m:r>
                            </m:e>
                          </m:d>
                        </m:e>
                      </m:d>
                      <m:r>
                        <a:rPr lang="nb-NO" sz="1600" b="0" i="1" smtClean="0">
                          <a:latin typeface="Cambria Math" panose="02040503050406030204" pitchFamily="18" charset="0"/>
                        </a:rPr>
                        <m:t>+</m:t>
                      </m:r>
                      <m:r>
                        <a:rPr lang="nb-NO" sz="1600" b="0" i="1" smtClean="0">
                          <a:latin typeface="Cambria Math" panose="02040503050406030204" pitchFamily="18" charset="0"/>
                        </a:rPr>
                        <m:t>𝑛</m:t>
                      </m:r>
                      <m:r>
                        <a:rPr lang="nb-NO" sz="1600" b="0" i="1" smtClean="0">
                          <a:latin typeface="Cambria Math" panose="02040503050406030204" pitchFamily="18" charset="0"/>
                        </a:rPr>
                        <m:t> </m:t>
                      </m:r>
                    </m:oMath>
                  </m:oMathPara>
                </a14:m>
                <a:endParaRPr lang="nb-NO" sz="1600" dirty="0"/>
              </a:p>
              <a:p>
                <a:endParaRPr lang="nb-NO" sz="400" dirty="0"/>
              </a:p>
              <a:p>
                <a:r>
                  <a:rPr lang="nb-NO" sz="1600" b="0" dirty="0"/>
                  <a:t>	</a:t>
                </a:r>
                <a14:m>
                  <m:oMath xmlns:m="http://schemas.openxmlformats.org/officeDocument/2006/math">
                    <m:sSub>
                      <m:sSubPr>
                        <m:ctrlPr>
                          <a:rPr lang="nb-NO" sz="1600" b="0" i="1" smtClean="0">
                            <a:latin typeface="Cambria Math" panose="02040503050406030204" pitchFamily="18" charset="0"/>
                          </a:rPr>
                        </m:ctrlPr>
                      </m:sSubPr>
                      <m:e>
                        <m:r>
                          <a:rPr lang="nb-NO" sz="1600" b="0" i="1" smtClean="0">
                            <a:latin typeface="Cambria Math" panose="02040503050406030204" pitchFamily="18" charset="0"/>
                          </a:rPr>
                          <m:t>𝐺</m:t>
                        </m:r>
                      </m:e>
                      <m:sub>
                        <m:r>
                          <a:rPr lang="nb-NO" sz="1600" b="0" i="1" smtClean="0">
                            <a:latin typeface="Cambria Math" panose="02040503050406030204" pitchFamily="18" charset="0"/>
                          </a:rPr>
                          <m:t>𝑃</m:t>
                        </m:r>
                      </m:sub>
                    </m:sSub>
                  </m:oMath>
                </a14:m>
                <a:r>
                  <a:rPr lang="nb-NO" sz="1600" dirty="0"/>
                  <a:t> given by </a:t>
                </a:r>
                <a:r>
                  <a:rPr lang="nb-NO" sz="1600" dirty="0" err="1"/>
                  <a:t>Kwiatek</a:t>
                </a:r>
                <a:r>
                  <a:rPr lang="nb-NO" sz="1600" dirty="0"/>
                  <a:t> and Ben-Zion (2013)</a:t>
                </a:r>
              </a:p>
              <a:p>
                <a:endParaRPr lang="nb-NO" sz="800" dirty="0"/>
              </a:p>
              <a:p>
                <a:r>
                  <a:rPr lang="nb-NO" sz="1600" dirty="0"/>
                  <a:t>Angles:</a:t>
                </a:r>
              </a:p>
            </p:txBody>
          </p:sp>
        </mc:Choice>
        <mc:Fallback xmlns="">
          <p:sp>
            <p:nvSpPr>
              <p:cNvPr id="11" name="TextBox 10">
                <a:extLst>
                  <a:ext uri="{FF2B5EF4-FFF2-40B4-BE49-F238E27FC236}">
                    <a16:creationId xmlns:a16="http://schemas.microsoft.com/office/drawing/2014/main" id="{4011D195-F661-51E2-5983-B0EFFF062317}"/>
                  </a:ext>
                </a:extLst>
              </p:cNvPr>
              <p:cNvSpPr txBox="1">
                <a:spLocks noRot="1" noChangeAspect="1" noMove="1" noResize="1" noEditPoints="1" noAdjustHandles="1" noChangeArrowheads="1" noChangeShapeType="1" noTextEdit="1"/>
              </p:cNvSpPr>
              <p:nvPr/>
            </p:nvSpPr>
            <p:spPr>
              <a:xfrm>
                <a:off x="6667837" y="1718616"/>
                <a:ext cx="4767267" cy="3909725"/>
              </a:xfrm>
              <a:prstGeom prst="rect">
                <a:avLst/>
              </a:prstGeom>
              <a:blipFill>
                <a:blip r:embed="rId5"/>
                <a:stretch>
                  <a:fillRect l="-1151" t="-936"/>
                </a:stretch>
              </a:blipFill>
            </p:spPr>
            <p:txBody>
              <a:bodyPr/>
              <a:lstStyle/>
              <a:p>
                <a:r>
                  <a:rPr lang="nb-NO">
                    <a:noFill/>
                  </a:rPr>
                  <a:t> </a:t>
                </a:r>
              </a:p>
            </p:txBody>
          </p:sp>
        </mc:Fallback>
      </mc:AlternateContent>
      <p:cxnSp>
        <p:nvCxnSpPr>
          <p:cNvPr id="13" name="Straight Arrow Connector 12">
            <a:extLst>
              <a:ext uri="{FF2B5EF4-FFF2-40B4-BE49-F238E27FC236}">
                <a16:creationId xmlns:a16="http://schemas.microsoft.com/office/drawing/2014/main" id="{D54E17DD-B1B5-521F-8163-63EBA897553A}"/>
              </a:ext>
            </a:extLst>
          </p:cNvPr>
          <p:cNvCxnSpPr/>
          <p:nvPr/>
        </p:nvCxnSpPr>
        <p:spPr>
          <a:xfrm flipV="1">
            <a:off x="8156768" y="3097227"/>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C913C5-9B60-B959-E048-4D00420E2225}"/>
              </a:ext>
            </a:extLst>
          </p:cNvPr>
          <p:cNvCxnSpPr/>
          <p:nvPr/>
        </p:nvCxnSpPr>
        <p:spPr>
          <a:xfrm flipV="1">
            <a:off x="9571526" y="3085763"/>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1321FD-61E7-3A44-D4D8-2289DA923AF6}"/>
              </a:ext>
            </a:extLst>
          </p:cNvPr>
          <p:cNvCxnSpPr/>
          <p:nvPr/>
        </p:nvCxnSpPr>
        <p:spPr>
          <a:xfrm flipV="1">
            <a:off x="10727340" y="3085763"/>
            <a:ext cx="0" cy="299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8E6FFF-7757-0203-E732-FDAEB0A2963D}"/>
              </a:ext>
            </a:extLst>
          </p:cNvPr>
          <p:cNvSpPr txBox="1"/>
          <p:nvPr/>
        </p:nvSpPr>
        <p:spPr>
          <a:xfrm>
            <a:off x="7702957" y="3383446"/>
            <a:ext cx="907621" cy="307777"/>
          </a:xfrm>
          <a:prstGeom prst="rect">
            <a:avLst/>
          </a:prstGeom>
          <a:noFill/>
        </p:spPr>
        <p:txBody>
          <a:bodyPr wrap="none" rtlCol="0">
            <a:spAutoFit/>
          </a:bodyPr>
          <a:lstStyle/>
          <a:p>
            <a:r>
              <a:rPr lang="nb-NO" sz="1400" dirty="0" err="1"/>
              <a:t>posterior</a:t>
            </a:r>
            <a:endParaRPr lang="nb-NO" sz="1400" dirty="0"/>
          </a:p>
        </p:txBody>
      </p:sp>
      <p:sp>
        <p:nvSpPr>
          <p:cNvPr id="17" name="TextBox 16">
            <a:extLst>
              <a:ext uri="{FF2B5EF4-FFF2-40B4-BE49-F238E27FC236}">
                <a16:creationId xmlns:a16="http://schemas.microsoft.com/office/drawing/2014/main" id="{CD145825-0A21-D6C7-C53F-007423DA2CE9}"/>
              </a:ext>
            </a:extLst>
          </p:cNvPr>
          <p:cNvSpPr txBox="1"/>
          <p:nvPr/>
        </p:nvSpPr>
        <p:spPr>
          <a:xfrm>
            <a:off x="9116755" y="3396632"/>
            <a:ext cx="907621" cy="307777"/>
          </a:xfrm>
          <a:prstGeom prst="rect">
            <a:avLst/>
          </a:prstGeom>
          <a:noFill/>
        </p:spPr>
        <p:txBody>
          <a:bodyPr wrap="none" rtlCol="0">
            <a:spAutoFit/>
          </a:bodyPr>
          <a:lstStyle/>
          <a:p>
            <a:r>
              <a:rPr lang="nb-NO" sz="1400" dirty="0" err="1"/>
              <a:t>likelihood</a:t>
            </a:r>
            <a:endParaRPr lang="nb-NO" sz="1400" dirty="0"/>
          </a:p>
        </p:txBody>
      </p:sp>
      <p:sp>
        <p:nvSpPr>
          <p:cNvPr id="18" name="TextBox 17">
            <a:extLst>
              <a:ext uri="{FF2B5EF4-FFF2-40B4-BE49-F238E27FC236}">
                <a16:creationId xmlns:a16="http://schemas.microsoft.com/office/drawing/2014/main" id="{B71DFF4D-175C-64D1-5D59-56A23F1CD1F7}"/>
              </a:ext>
            </a:extLst>
          </p:cNvPr>
          <p:cNvSpPr txBox="1"/>
          <p:nvPr/>
        </p:nvSpPr>
        <p:spPr>
          <a:xfrm>
            <a:off x="10451081" y="3402840"/>
            <a:ext cx="567784" cy="307777"/>
          </a:xfrm>
          <a:prstGeom prst="rect">
            <a:avLst/>
          </a:prstGeom>
          <a:noFill/>
        </p:spPr>
        <p:txBody>
          <a:bodyPr wrap="none" rtlCol="0">
            <a:spAutoFit/>
          </a:bodyPr>
          <a:lstStyle/>
          <a:p>
            <a:r>
              <a:rPr lang="nb-NO" sz="1400" dirty="0"/>
              <a:t>prior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2E4ED6-1CDE-BDE2-8D64-28CC82F734EE}"/>
                  </a:ext>
                </a:extLst>
              </p:cNvPr>
              <p:cNvSpPr txBox="1"/>
              <p:nvPr/>
            </p:nvSpPr>
            <p:spPr>
              <a:xfrm>
                <a:off x="7110658" y="5456538"/>
                <a:ext cx="1000210" cy="830997"/>
              </a:xfrm>
              <a:prstGeom prst="rect">
                <a:avLst/>
              </a:prstGeom>
              <a:noFill/>
            </p:spPr>
            <p:txBody>
              <a:bodyPr wrap="none" rtlCol="0">
                <a:spAutoFit/>
              </a:bodyPr>
              <a:lstStyle/>
              <a:p>
                <a14:m>
                  <m:oMath xmlns:m="http://schemas.openxmlformats.org/officeDocument/2006/math">
                    <m:r>
                      <a:rPr lang="nb-NO" sz="1600" b="0" i="1" smtClean="0">
                        <a:latin typeface="Cambria Math" panose="02040503050406030204" pitchFamily="18" charset="0"/>
                      </a:rPr>
                      <m:t>𝜙</m:t>
                    </m:r>
                  </m:oMath>
                </a14:m>
                <a:r>
                  <a:rPr lang="nb-NO" sz="1600" dirty="0"/>
                  <a:t> = strike</a:t>
                </a:r>
              </a:p>
              <a:p>
                <a14:m>
                  <m:oMath xmlns:m="http://schemas.openxmlformats.org/officeDocument/2006/math">
                    <m:r>
                      <a:rPr lang="nb-NO" sz="1600" b="0" i="1" smtClean="0">
                        <a:latin typeface="Cambria Math" panose="02040503050406030204" pitchFamily="18" charset="0"/>
                      </a:rPr>
                      <m:t>𝛿</m:t>
                    </m:r>
                  </m:oMath>
                </a14:m>
                <a:r>
                  <a:rPr lang="nb-NO" sz="1600" dirty="0"/>
                  <a:t> = dip</a:t>
                </a:r>
              </a:p>
              <a:p>
                <a14:m>
                  <m:oMath xmlns:m="http://schemas.openxmlformats.org/officeDocument/2006/math">
                    <m:r>
                      <a:rPr lang="nb-NO" sz="1600" b="0" i="1" smtClean="0">
                        <a:latin typeface="Cambria Math" panose="02040503050406030204" pitchFamily="18" charset="0"/>
                      </a:rPr>
                      <m:t>𝜆</m:t>
                    </m:r>
                  </m:oMath>
                </a14:m>
                <a:r>
                  <a:rPr lang="nb-NO" sz="1600" dirty="0"/>
                  <a:t> = rake</a:t>
                </a:r>
              </a:p>
            </p:txBody>
          </p:sp>
        </mc:Choice>
        <mc:Fallback xmlns="">
          <p:sp>
            <p:nvSpPr>
              <p:cNvPr id="20" name="TextBox 19">
                <a:extLst>
                  <a:ext uri="{FF2B5EF4-FFF2-40B4-BE49-F238E27FC236}">
                    <a16:creationId xmlns:a16="http://schemas.microsoft.com/office/drawing/2014/main" id="{152E4ED6-1CDE-BDE2-8D64-28CC82F734EE}"/>
                  </a:ext>
                </a:extLst>
              </p:cNvPr>
              <p:cNvSpPr txBox="1">
                <a:spLocks noRot="1" noChangeAspect="1" noMove="1" noResize="1" noEditPoints="1" noAdjustHandles="1" noChangeArrowheads="1" noChangeShapeType="1" noTextEdit="1"/>
              </p:cNvSpPr>
              <p:nvPr/>
            </p:nvSpPr>
            <p:spPr>
              <a:xfrm>
                <a:off x="7110658" y="5456538"/>
                <a:ext cx="1000210" cy="830997"/>
              </a:xfrm>
              <a:prstGeom prst="rect">
                <a:avLst/>
              </a:prstGeom>
              <a:blipFill>
                <a:blip r:embed="rId6"/>
                <a:stretch>
                  <a:fillRect t="-2206" r="-606" b="-8824"/>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DF6D73-4083-2B6F-6BB2-FD73999010E4}"/>
                  </a:ext>
                </a:extLst>
              </p:cNvPr>
              <p:cNvSpPr txBox="1"/>
              <p:nvPr/>
            </p:nvSpPr>
            <p:spPr>
              <a:xfrm>
                <a:off x="8746061" y="5456537"/>
                <a:ext cx="2991332" cy="830997"/>
              </a:xfrm>
              <a:prstGeom prst="rect">
                <a:avLst/>
              </a:prstGeom>
              <a:noFill/>
            </p:spPr>
            <p:txBody>
              <a:bodyPr wrap="none" rtlCol="0">
                <a:spAutoFit/>
              </a:bodyPr>
              <a:lstStyle/>
              <a:p>
                <a14:m>
                  <m:oMath xmlns:m="http://schemas.openxmlformats.org/officeDocument/2006/math">
                    <m:r>
                      <a:rPr lang="nb-NO" sz="1600" b="0" i="1" smtClean="0">
                        <a:latin typeface="Cambria Math" panose="02040503050406030204" pitchFamily="18" charset="0"/>
                      </a:rPr>
                      <m:t>𝛼</m:t>
                    </m:r>
                  </m:oMath>
                </a14:m>
                <a:r>
                  <a:rPr lang="nb-NO" sz="1600" dirty="0"/>
                  <a:t> = </a:t>
                </a:r>
                <a:r>
                  <a:rPr lang="nb-NO" sz="1600" dirty="0" err="1"/>
                  <a:t>ray</a:t>
                </a:r>
                <a:r>
                  <a:rPr lang="nb-NO" sz="1600" dirty="0"/>
                  <a:t> </a:t>
                </a:r>
                <a:r>
                  <a:rPr lang="nb-NO" sz="1600" dirty="0" err="1"/>
                  <a:t>take-off</a:t>
                </a:r>
                <a:r>
                  <a:rPr lang="nb-NO" sz="1600" dirty="0"/>
                  <a:t> (</a:t>
                </a:r>
                <a:r>
                  <a:rPr lang="nb-NO" sz="1600" dirty="0" err="1"/>
                  <a:t>grazing</a:t>
                </a:r>
                <a:r>
                  <a:rPr lang="nb-NO" sz="1600" dirty="0"/>
                  <a:t>) angle</a:t>
                </a:r>
              </a:p>
              <a:p>
                <a14:m>
                  <m:oMath xmlns:m="http://schemas.openxmlformats.org/officeDocument/2006/math">
                    <m:r>
                      <a:rPr lang="nb-NO" sz="1600" b="0" i="1" smtClean="0">
                        <a:latin typeface="Cambria Math" panose="02040503050406030204" pitchFamily="18" charset="0"/>
                      </a:rPr>
                      <m:t>𝛽</m:t>
                    </m:r>
                  </m:oMath>
                </a14:m>
                <a:r>
                  <a:rPr lang="nb-NO" sz="1600" dirty="0"/>
                  <a:t> = </a:t>
                </a:r>
                <a:r>
                  <a:rPr lang="nb-NO" sz="1600" dirty="0" err="1"/>
                  <a:t>ray</a:t>
                </a:r>
                <a:r>
                  <a:rPr lang="nb-NO" sz="1600" dirty="0"/>
                  <a:t> </a:t>
                </a:r>
                <a:r>
                  <a:rPr lang="nb-NO" sz="1600" dirty="0" err="1"/>
                  <a:t>azimuth</a:t>
                </a:r>
                <a:r>
                  <a:rPr lang="nb-NO" sz="1600" dirty="0"/>
                  <a:t> angle</a:t>
                </a:r>
              </a:p>
              <a:p>
                <a:endParaRPr lang="nb-NO" sz="1600" dirty="0"/>
              </a:p>
            </p:txBody>
          </p:sp>
        </mc:Choice>
        <mc:Fallback xmlns="">
          <p:sp>
            <p:nvSpPr>
              <p:cNvPr id="21" name="TextBox 20">
                <a:extLst>
                  <a:ext uri="{FF2B5EF4-FFF2-40B4-BE49-F238E27FC236}">
                    <a16:creationId xmlns:a16="http://schemas.microsoft.com/office/drawing/2014/main" id="{A8DF6D73-4083-2B6F-6BB2-FD73999010E4}"/>
                  </a:ext>
                </a:extLst>
              </p:cNvPr>
              <p:cNvSpPr txBox="1">
                <a:spLocks noRot="1" noChangeAspect="1" noMove="1" noResize="1" noEditPoints="1" noAdjustHandles="1" noChangeArrowheads="1" noChangeShapeType="1" noTextEdit="1"/>
              </p:cNvSpPr>
              <p:nvPr/>
            </p:nvSpPr>
            <p:spPr>
              <a:xfrm>
                <a:off x="8746061" y="5456537"/>
                <a:ext cx="2991332" cy="830997"/>
              </a:xfrm>
              <a:prstGeom prst="rect">
                <a:avLst/>
              </a:prstGeom>
              <a:blipFill>
                <a:blip r:embed="rId7"/>
                <a:stretch>
                  <a:fillRect l="-204" t="-2206"/>
                </a:stretch>
              </a:blipFill>
            </p:spPr>
            <p:txBody>
              <a:bodyPr/>
              <a:lstStyle/>
              <a:p>
                <a:r>
                  <a:rPr lang="nb-NO">
                    <a:noFill/>
                  </a:rPr>
                  <a:t> </a:t>
                </a:r>
              </a:p>
            </p:txBody>
          </p:sp>
        </mc:Fallback>
      </mc:AlternateContent>
    </p:spTree>
    <p:extLst>
      <p:ext uri="{BB962C8B-B14F-4D97-AF65-F5344CB8AC3E}">
        <p14:creationId xmlns:p14="http://schemas.microsoft.com/office/powerpoint/2010/main" val="1570680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5F4-B29B-5842-539D-AA9651ABA547}"/>
              </a:ext>
            </a:extLst>
          </p:cNvPr>
          <p:cNvSpPr>
            <a:spLocks noGrp="1"/>
          </p:cNvSpPr>
          <p:nvPr>
            <p:ph type="title"/>
          </p:nvPr>
        </p:nvSpPr>
        <p:spPr>
          <a:xfrm>
            <a:off x="695325" y="382352"/>
            <a:ext cx="10801350" cy="601648"/>
          </a:xfrm>
        </p:spPr>
        <p:txBody>
          <a:bodyPr/>
          <a:lstStyle/>
          <a:p>
            <a:r>
              <a:rPr lang="nb-NO" dirty="0"/>
              <a:t>Data – </a:t>
            </a:r>
            <a:r>
              <a:rPr lang="nb-NO" dirty="0" err="1"/>
              <a:t>selected</a:t>
            </a:r>
            <a:r>
              <a:rPr lang="nb-NO" dirty="0"/>
              <a:t> </a:t>
            </a:r>
            <a:r>
              <a:rPr lang="nb-NO" dirty="0" err="1"/>
              <a:t>earthquakes</a:t>
            </a:r>
            <a:r>
              <a:rPr lang="nb-NO" dirty="0"/>
              <a:t> from SCEC (</a:t>
            </a:r>
            <a:r>
              <a:rPr lang="nb-NO" dirty="0" err="1"/>
              <a:t>Hauksson</a:t>
            </a:r>
            <a:r>
              <a:rPr lang="nb-NO" dirty="0"/>
              <a:t>, 2022)</a:t>
            </a:r>
          </a:p>
        </p:txBody>
      </p:sp>
      <p:sp>
        <p:nvSpPr>
          <p:cNvPr id="3" name="Slide Number Placeholder 2">
            <a:extLst>
              <a:ext uri="{FF2B5EF4-FFF2-40B4-BE49-F238E27FC236}">
                <a16:creationId xmlns:a16="http://schemas.microsoft.com/office/drawing/2014/main" id="{DDD8FE46-937E-E1E5-CFAA-649E9626247D}"/>
              </a:ext>
            </a:extLst>
          </p:cNvPr>
          <p:cNvSpPr>
            <a:spLocks noGrp="1"/>
          </p:cNvSpPr>
          <p:nvPr>
            <p:ph type="sldNum" sz="quarter" idx="12"/>
          </p:nvPr>
        </p:nvSpPr>
        <p:spPr/>
        <p:txBody>
          <a:bodyPr/>
          <a:lstStyle/>
          <a:p>
            <a:fld id="{5D1E5300-FC0F-4317-A193-EF6CE9E6F7B5}" type="slidenum">
              <a:rPr lang="en-GB" smtClean="0"/>
              <a:pPr/>
              <a:t>33</a:t>
            </a:fld>
            <a:r>
              <a:rPr lang="en-GB"/>
              <a:t>  |  </a:t>
            </a:r>
            <a:endParaRPr lang="en-GB" noProof="0" dirty="0"/>
          </a:p>
        </p:txBody>
      </p:sp>
      <p:sp>
        <p:nvSpPr>
          <p:cNvPr id="6" name="TextBox 5">
            <a:extLst>
              <a:ext uri="{FF2B5EF4-FFF2-40B4-BE49-F238E27FC236}">
                <a16:creationId xmlns:a16="http://schemas.microsoft.com/office/drawing/2014/main" id="{22677E86-CF58-25A2-341D-6D86E6D0C8F2}"/>
              </a:ext>
            </a:extLst>
          </p:cNvPr>
          <p:cNvSpPr txBox="1"/>
          <p:nvPr/>
        </p:nvSpPr>
        <p:spPr>
          <a:xfrm>
            <a:off x="695324" y="4127406"/>
            <a:ext cx="2718265" cy="2585323"/>
          </a:xfrm>
          <a:prstGeom prst="rect">
            <a:avLst/>
          </a:prstGeom>
          <a:noFill/>
        </p:spPr>
        <p:txBody>
          <a:bodyPr wrap="square" rtlCol="0">
            <a:spAutoFit/>
          </a:bodyPr>
          <a:lstStyle/>
          <a:p>
            <a:r>
              <a:rPr lang="nb-NO" dirty="0"/>
              <a:t>Data from SCEC server:</a:t>
            </a:r>
          </a:p>
          <a:p>
            <a:pPr marL="285750" indent="-285750">
              <a:buFont typeface="Arial" panose="020B0604020202020204" pitchFamily="34" charset="0"/>
              <a:buChar char="•"/>
            </a:pPr>
            <a:r>
              <a:rPr lang="nb-NO" dirty="0" err="1"/>
              <a:t>Polarity</a:t>
            </a:r>
            <a:r>
              <a:rPr lang="nb-NO" dirty="0"/>
              <a:t> </a:t>
            </a:r>
            <a:r>
              <a:rPr lang="nb-NO" dirty="0" err="1"/>
              <a:t>of</a:t>
            </a:r>
            <a:r>
              <a:rPr lang="nb-NO" dirty="0"/>
              <a:t> first P-</a:t>
            </a:r>
            <a:r>
              <a:rPr lang="nb-NO" dirty="0" err="1"/>
              <a:t>wave</a:t>
            </a:r>
            <a:r>
              <a:rPr lang="nb-NO" dirty="0"/>
              <a:t> motion (positive or negative) </a:t>
            </a:r>
          </a:p>
          <a:p>
            <a:pPr marL="285750" indent="-285750">
              <a:buFont typeface="Arial" panose="020B0604020202020204" pitchFamily="34" charset="0"/>
              <a:buChar char="•"/>
            </a:pPr>
            <a:r>
              <a:rPr lang="nb-NO" dirty="0"/>
              <a:t>Max offset used in </a:t>
            </a:r>
            <a:r>
              <a:rPr lang="nb-NO" dirty="0" err="1"/>
              <a:t>inversion</a:t>
            </a:r>
            <a:r>
              <a:rPr lang="nb-NO" dirty="0"/>
              <a:t>: 50 km</a:t>
            </a:r>
          </a:p>
          <a:p>
            <a:pPr marL="285750" indent="-285750">
              <a:buFont typeface="Arial" panose="020B0604020202020204" pitchFamily="34" charset="0"/>
              <a:buChar char="•"/>
            </a:pPr>
            <a:r>
              <a:rPr lang="nb-NO" dirty="0" err="1"/>
              <a:t>Events</a:t>
            </a:r>
            <a:r>
              <a:rPr lang="nb-NO" dirty="0"/>
              <a:t> </a:t>
            </a:r>
            <a:r>
              <a:rPr lang="nb-NO" dirty="0" err="1"/>
              <a:t>selected</a:t>
            </a:r>
            <a:r>
              <a:rPr lang="nb-NO" dirty="0"/>
              <a:t> by </a:t>
            </a:r>
            <a:r>
              <a:rPr lang="nb-NO" dirty="0" err="1"/>
              <a:t>Gregoire</a:t>
            </a:r>
            <a:endParaRPr lang="nb-NO" dirty="0"/>
          </a:p>
          <a:p>
            <a:endParaRPr lang="nb-NO" dirty="0"/>
          </a:p>
        </p:txBody>
      </p:sp>
      <p:pic>
        <p:nvPicPr>
          <p:cNvPr id="7" name="Picture 6">
            <a:extLst>
              <a:ext uri="{FF2B5EF4-FFF2-40B4-BE49-F238E27FC236}">
                <a16:creationId xmlns:a16="http://schemas.microsoft.com/office/drawing/2014/main" id="{78EB4575-82D2-3138-5F13-F8B554951D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8" t="11229" r="40653" b="3697"/>
          <a:stretch/>
        </p:blipFill>
        <p:spPr bwMode="auto">
          <a:xfrm>
            <a:off x="695324" y="1349736"/>
            <a:ext cx="2913724" cy="2411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E7F9FE-B6DB-A5D3-E395-39704632814E}"/>
              </a:ext>
            </a:extLst>
          </p:cNvPr>
          <p:cNvPicPr>
            <a:picLocks noChangeAspect="1"/>
          </p:cNvPicPr>
          <p:nvPr/>
        </p:nvPicPr>
        <p:blipFill rotWithShape="1">
          <a:blip r:embed="rId3"/>
          <a:srcRect l="6383" t="6253" r="4298" b="14597"/>
          <a:stretch/>
        </p:blipFill>
        <p:spPr>
          <a:xfrm>
            <a:off x="3787072" y="4743216"/>
            <a:ext cx="8270060" cy="4133748"/>
          </a:xfrm>
          <a:prstGeom prst="rect">
            <a:avLst/>
          </a:prstGeom>
        </p:spPr>
      </p:pic>
      <p:pic>
        <p:nvPicPr>
          <p:cNvPr id="10" name="Picture 9" descr="A blue and red lines&#10;&#10;Description automatically generated">
            <a:extLst>
              <a:ext uri="{FF2B5EF4-FFF2-40B4-BE49-F238E27FC236}">
                <a16:creationId xmlns:a16="http://schemas.microsoft.com/office/drawing/2014/main" id="{AD17FA9B-5D37-810B-8924-6EE0FA1F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520" y="1119690"/>
            <a:ext cx="8383349" cy="3493062"/>
          </a:xfrm>
          <a:prstGeom prst="rect">
            <a:avLst/>
          </a:prstGeom>
        </p:spPr>
      </p:pic>
      <p:sp>
        <p:nvSpPr>
          <p:cNvPr id="4" name="Rectangle 3">
            <a:extLst>
              <a:ext uri="{FF2B5EF4-FFF2-40B4-BE49-F238E27FC236}">
                <a16:creationId xmlns:a16="http://schemas.microsoft.com/office/drawing/2014/main" id="{46CDF134-49ED-D127-8D7C-2AF2ABCE6D7D}"/>
              </a:ext>
            </a:extLst>
          </p:cNvPr>
          <p:cNvSpPr/>
          <p:nvPr/>
        </p:nvSpPr>
        <p:spPr>
          <a:xfrm>
            <a:off x="8325134" y="1480782"/>
            <a:ext cx="1228299" cy="2941093"/>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xtBox 4">
            <a:extLst>
              <a:ext uri="{FF2B5EF4-FFF2-40B4-BE49-F238E27FC236}">
                <a16:creationId xmlns:a16="http://schemas.microsoft.com/office/drawing/2014/main" id="{6B32D39D-5DBF-5BD8-7F76-19F5D7DEAD49}"/>
              </a:ext>
            </a:extLst>
          </p:cNvPr>
          <p:cNvSpPr txBox="1"/>
          <p:nvPr/>
        </p:nvSpPr>
        <p:spPr>
          <a:xfrm>
            <a:off x="8495323" y="3896573"/>
            <a:ext cx="1000369" cy="461665"/>
          </a:xfrm>
          <a:prstGeom prst="rect">
            <a:avLst/>
          </a:prstGeom>
          <a:noFill/>
        </p:spPr>
        <p:txBody>
          <a:bodyPr wrap="square" rtlCol="0">
            <a:spAutoFit/>
          </a:bodyPr>
          <a:lstStyle/>
          <a:p>
            <a:r>
              <a:rPr lang="nb-NO" sz="1200" dirty="0"/>
              <a:t>Data used in </a:t>
            </a:r>
            <a:r>
              <a:rPr lang="nb-NO" sz="1200" dirty="0" err="1"/>
              <a:t>inversion</a:t>
            </a:r>
            <a:endParaRPr lang="nb-NO" sz="1200" dirty="0"/>
          </a:p>
        </p:txBody>
      </p:sp>
      <p:sp>
        <p:nvSpPr>
          <p:cNvPr id="9" name="Rectangle 8">
            <a:extLst>
              <a:ext uri="{FF2B5EF4-FFF2-40B4-BE49-F238E27FC236}">
                <a16:creationId xmlns:a16="http://schemas.microsoft.com/office/drawing/2014/main" id="{B2D9A31F-57D3-F75F-56C1-9BDB1B849766}"/>
              </a:ext>
            </a:extLst>
          </p:cNvPr>
          <p:cNvSpPr/>
          <p:nvPr/>
        </p:nvSpPr>
        <p:spPr>
          <a:xfrm>
            <a:off x="9553433" y="1480781"/>
            <a:ext cx="2503699" cy="124877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9A4FBB5D-6151-5EAD-92A2-8E819609871A}"/>
              </a:ext>
            </a:extLst>
          </p:cNvPr>
          <p:cNvSpPr txBox="1"/>
          <p:nvPr/>
        </p:nvSpPr>
        <p:spPr>
          <a:xfrm>
            <a:off x="9858846" y="1826547"/>
            <a:ext cx="1892872" cy="276999"/>
          </a:xfrm>
          <a:prstGeom prst="rect">
            <a:avLst/>
          </a:prstGeom>
          <a:noFill/>
        </p:spPr>
        <p:txBody>
          <a:bodyPr wrap="square" rtlCol="0">
            <a:spAutoFit/>
          </a:bodyPr>
          <a:lstStyle/>
          <a:p>
            <a:r>
              <a:rPr lang="nb-NO" sz="1200" dirty="0" err="1"/>
              <a:t>Mainly</a:t>
            </a:r>
            <a:r>
              <a:rPr lang="nb-NO" sz="1200" dirty="0"/>
              <a:t> </a:t>
            </a:r>
            <a:r>
              <a:rPr lang="nb-NO" sz="1200" dirty="0" err="1"/>
              <a:t>surface</a:t>
            </a:r>
            <a:r>
              <a:rPr lang="nb-NO" sz="1200" dirty="0"/>
              <a:t> </a:t>
            </a:r>
            <a:r>
              <a:rPr lang="nb-NO" sz="1200" dirty="0" err="1"/>
              <a:t>waves</a:t>
            </a:r>
            <a:r>
              <a:rPr lang="nb-NO" sz="1200" dirty="0"/>
              <a:t> (?)</a:t>
            </a:r>
          </a:p>
        </p:txBody>
      </p:sp>
    </p:spTree>
    <p:extLst>
      <p:ext uri="{BB962C8B-B14F-4D97-AF65-F5344CB8AC3E}">
        <p14:creationId xmlns:p14="http://schemas.microsoft.com/office/powerpoint/2010/main" val="243311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A4DE1-62D4-6A53-596D-6B2E872DB620}"/>
              </a:ext>
            </a:extLst>
          </p:cNvPr>
          <p:cNvSpPr>
            <a:spLocks noGrp="1"/>
          </p:cNvSpPr>
          <p:nvPr>
            <p:ph type="title"/>
          </p:nvPr>
        </p:nvSpPr>
        <p:spPr>
          <a:xfrm>
            <a:off x="695325" y="244788"/>
            <a:ext cx="10801350" cy="601648"/>
          </a:xfrm>
        </p:spPr>
        <p:txBody>
          <a:bodyPr/>
          <a:lstStyle/>
          <a:p>
            <a:r>
              <a:rPr lang="nb-NO" dirty="0" err="1"/>
              <a:t>Gregoire’s</a:t>
            </a:r>
            <a:r>
              <a:rPr lang="nb-NO" dirty="0"/>
              <a:t> </a:t>
            </a:r>
            <a:r>
              <a:rPr lang="nb-NO" dirty="0" err="1"/>
              <a:t>selection</a:t>
            </a:r>
            <a:endParaRPr lang="nb-NO" dirty="0"/>
          </a:p>
        </p:txBody>
      </p:sp>
      <p:sp>
        <p:nvSpPr>
          <p:cNvPr id="2" name="Slide Number Placeholder 1">
            <a:extLst>
              <a:ext uri="{FF2B5EF4-FFF2-40B4-BE49-F238E27FC236}">
                <a16:creationId xmlns:a16="http://schemas.microsoft.com/office/drawing/2014/main" id="{083995EB-3173-67A5-9BC2-B80436E0BD49}"/>
              </a:ext>
            </a:extLst>
          </p:cNvPr>
          <p:cNvSpPr>
            <a:spLocks noGrp="1"/>
          </p:cNvSpPr>
          <p:nvPr>
            <p:ph type="sldNum" sz="quarter" idx="12"/>
          </p:nvPr>
        </p:nvSpPr>
        <p:spPr/>
        <p:txBody>
          <a:bodyPr/>
          <a:lstStyle/>
          <a:p>
            <a:fld id="{5D1E5300-FC0F-4317-A193-EF6CE9E6F7B5}" type="slidenum">
              <a:rPr lang="en-GB" smtClean="0"/>
              <a:pPr/>
              <a:t>34</a:t>
            </a:fld>
            <a:r>
              <a:rPr lang="en-GB"/>
              <a:t>  |  </a:t>
            </a:r>
            <a:endParaRPr lang="en-GB" noProof="0" dirty="0"/>
          </a:p>
        </p:txBody>
      </p:sp>
      <p:pic>
        <p:nvPicPr>
          <p:cNvPr id="1026" name="Picture 2">
            <a:extLst>
              <a:ext uri="{FF2B5EF4-FFF2-40B4-BE49-F238E27FC236}">
                <a16:creationId xmlns:a16="http://schemas.microsoft.com/office/drawing/2014/main" id="{6E5A870F-1CA7-B698-63B1-0A9239E35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5" y="1087191"/>
            <a:ext cx="8918014" cy="5016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BA52E0-7E30-285F-BC92-2624EE054491}"/>
              </a:ext>
            </a:extLst>
          </p:cNvPr>
          <p:cNvSpPr txBox="1"/>
          <p:nvPr/>
        </p:nvSpPr>
        <p:spPr>
          <a:xfrm>
            <a:off x="10324559" y="1213008"/>
            <a:ext cx="1172116" cy="4431983"/>
          </a:xfrm>
          <a:prstGeom prst="rect">
            <a:avLst/>
          </a:prstGeom>
          <a:solidFill>
            <a:schemeClr val="bg1">
              <a:lumMod val="95000"/>
            </a:schemeClr>
          </a:solidFill>
          <a:ln>
            <a:solidFill>
              <a:schemeClr val="accent1"/>
            </a:solidFill>
          </a:ln>
        </p:spPr>
        <p:txBody>
          <a:bodyPr wrap="none" rtlCol="0">
            <a:spAutoFit/>
          </a:bodyPr>
          <a:lstStyle/>
          <a:p>
            <a:r>
              <a:rPr lang="nb-NO" dirty="0" err="1"/>
              <a:t>Event</a:t>
            </a:r>
            <a:r>
              <a:rPr lang="nb-NO" dirty="0"/>
              <a:t> IDs</a:t>
            </a:r>
          </a:p>
          <a:p>
            <a:endParaRPr lang="nb-NO" sz="800" dirty="0"/>
          </a:p>
          <a:p>
            <a:r>
              <a:rPr lang="nb-NO" sz="1600" dirty="0">
                <a:latin typeface="Courier New" panose="02070309020205020404" pitchFamily="49" charset="0"/>
                <a:cs typeface="Courier New" panose="02070309020205020404" pitchFamily="49" charset="0"/>
              </a:rPr>
              <a:t>9059316</a:t>
            </a:r>
          </a:p>
          <a:p>
            <a:r>
              <a:rPr lang="nb-NO" sz="1600" dirty="0">
                <a:latin typeface="Courier New" panose="02070309020205020404" pitchFamily="49" charset="0"/>
                <a:cs typeface="Courier New" panose="02070309020205020404" pitchFamily="49" charset="0"/>
              </a:rPr>
              <a:t>9039664</a:t>
            </a:r>
          </a:p>
          <a:p>
            <a:r>
              <a:rPr lang="nb-NO" sz="1600" dirty="0">
                <a:latin typeface="Courier New" panose="02070309020205020404" pitchFamily="49" charset="0"/>
                <a:cs typeface="Courier New" panose="02070309020205020404" pitchFamily="49" charset="0"/>
              </a:rPr>
              <a:t>9039606</a:t>
            </a:r>
          </a:p>
          <a:p>
            <a:r>
              <a:rPr lang="nb-NO" sz="1600" dirty="0">
                <a:latin typeface="Courier New" panose="02070309020205020404" pitchFamily="49" charset="0"/>
                <a:cs typeface="Courier New" panose="02070309020205020404" pitchFamily="49" charset="0"/>
              </a:rPr>
              <a:t>10320761</a:t>
            </a:r>
          </a:p>
          <a:p>
            <a:r>
              <a:rPr lang="nb-NO" sz="1600" dirty="0">
                <a:latin typeface="Courier New" panose="02070309020205020404" pitchFamily="49" charset="0"/>
                <a:cs typeface="Courier New" panose="02070309020205020404" pitchFamily="49" charset="0"/>
              </a:rPr>
              <a:t>11065613</a:t>
            </a:r>
          </a:p>
          <a:p>
            <a:r>
              <a:rPr lang="nb-NO" sz="1600" dirty="0">
                <a:latin typeface="Courier New" panose="02070309020205020404" pitchFamily="49" charset="0"/>
                <a:cs typeface="Courier New" panose="02070309020205020404" pitchFamily="49" charset="0"/>
              </a:rPr>
              <a:t>15105052</a:t>
            </a:r>
          </a:p>
          <a:p>
            <a:r>
              <a:rPr lang="nb-NO" sz="1600" dirty="0">
                <a:latin typeface="Courier New" panose="02070309020205020404" pitchFamily="49" charset="0"/>
                <a:cs typeface="Courier New" panose="02070309020205020404" pitchFamily="49" charset="0"/>
              </a:rPr>
              <a:t>15114473</a:t>
            </a:r>
          </a:p>
          <a:p>
            <a:r>
              <a:rPr lang="nb-NO" sz="1600" dirty="0">
                <a:latin typeface="Courier New" panose="02070309020205020404" pitchFamily="49" charset="0"/>
                <a:cs typeface="Courier New" panose="02070309020205020404" pitchFamily="49" charset="0"/>
              </a:rPr>
              <a:t>15116089</a:t>
            </a:r>
          </a:p>
          <a:p>
            <a:r>
              <a:rPr lang="nb-NO" sz="1600" dirty="0">
                <a:latin typeface="Courier New" panose="02070309020205020404" pitchFamily="49" charset="0"/>
                <a:cs typeface="Courier New" panose="02070309020205020404" pitchFamily="49" charset="0"/>
              </a:rPr>
              <a:t>15116121</a:t>
            </a:r>
          </a:p>
          <a:p>
            <a:r>
              <a:rPr lang="nb-NO" sz="1600" dirty="0">
                <a:latin typeface="Courier New" panose="02070309020205020404" pitchFamily="49" charset="0"/>
                <a:cs typeface="Courier New" panose="02070309020205020404" pitchFamily="49" charset="0"/>
              </a:rPr>
              <a:t>15116321</a:t>
            </a:r>
          </a:p>
          <a:p>
            <a:r>
              <a:rPr lang="nb-NO" sz="1600" dirty="0">
                <a:latin typeface="Courier New" panose="02070309020205020404" pitchFamily="49" charset="0"/>
                <a:cs typeface="Courier New" panose="02070309020205020404" pitchFamily="49" charset="0"/>
              </a:rPr>
              <a:t>11069757</a:t>
            </a:r>
          </a:p>
          <a:p>
            <a:r>
              <a:rPr lang="nb-NO" sz="1600" dirty="0">
                <a:latin typeface="Courier New" panose="02070309020205020404" pitchFamily="49" charset="0"/>
                <a:cs typeface="Courier New" panose="02070309020205020404" pitchFamily="49" charset="0"/>
              </a:rPr>
              <a:t>15344513</a:t>
            </a:r>
          </a:p>
          <a:p>
            <a:r>
              <a:rPr lang="nb-NO" sz="1600" dirty="0">
                <a:latin typeface="Courier New" panose="02070309020205020404" pitchFamily="49" charset="0"/>
                <a:cs typeface="Courier New" panose="02070309020205020404" pitchFamily="49" charset="0"/>
              </a:rPr>
              <a:t>15344585</a:t>
            </a:r>
          </a:p>
          <a:p>
            <a:r>
              <a:rPr lang="nb-NO" sz="1600" dirty="0">
                <a:latin typeface="Courier New" panose="02070309020205020404" pitchFamily="49" charset="0"/>
                <a:cs typeface="Courier New" panose="02070309020205020404" pitchFamily="49" charset="0"/>
              </a:rPr>
              <a:t>15344465</a:t>
            </a:r>
          </a:p>
          <a:p>
            <a:r>
              <a:rPr lang="nb-NO" sz="1600" dirty="0">
                <a:latin typeface="Courier New" panose="02070309020205020404" pitchFamily="49" charset="0"/>
                <a:cs typeface="Courier New" panose="02070309020205020404" pitchFamily="49" charset="0"/>
              </a:rPr>
              <a:t>15354321</a:t>
            </a:r>
          </a:p>
          <a:p>
            <a:r>
              <a:rPr lang="nb-NO" sz="1600" dirty="0">
                <a:latin typeface="Courier New" panose="02070309020205020404" pitchFamily="49" charset="0"/>
                <a:cs typeface="Courier New" panose="02070309020205020404" pitchFamily="49" charset="0"/>
              </a:rPr>
              <a:t>15354537</a:t>
            </a:r>
          </a:p>
        </p:txBody>
      </p:sp>
    </p:spTree>
    <p:extLst>
      <p:ext uri="{BB962C8B-B14F-4D97-AF65-F5344CB8AC3E}">
        <p14:creationId xmlns:p14="http://schemas.microsoft.com/office/powerpoint/2010/main" val="1297604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blue and white circles&#10;&#10;Description automatically generated">
            <a:extLst>
              <a:ext uri="{FF2B5EF4-FFF2-40B4-BE49-F238E27FC236}">
                <a16:creationId xmlns:a16="http://schemas.microsoft.com/office/drawing/2014/main" id="{8CD4E981-C06D-E0AA-6398-8351C620C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16" y="1228123"/>
            <a:ext cx="5817897" cy="4848248"/>
          </a:xfrm>
          <a:prstGeom prst="rect">
            <a:avLst/>
          </a:prstGeom>
        </p:spPr>
      </p:pic>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35</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32AEFF-E2B1-8AF6-65CD-BD6DD6D3EF3E}"/>
              </a:ext>
            </a:extLst>
          </p:cNvPr>
          <p:cNvSpPr txBox="1"/>
          <p:nvPr/>
        </p:nvSpPr>
        <p:spPr>
          <a:xfrm>
            <a:off x="5980162" y="2047164"/>
            <a:ext cx="625492" cy="215444"/>
          </a:xfrm>
          <a:prstGeom prst="rect">
            <a:avLst/>
          </a:prstGeom>
          <a:noFill/>
        </p:spPr>
        <p:txBody>
          <a:bodyPr wrap="none" rtlCol="0">
            <a:spAutoFit/>
          </a:bodyPr>
          <a:lstStyle/>
          <a:p>
            <a:r>
              <a:rPr lang="nb-NO" sz="800" dirty="0" err="1"/>
              <a:t>transform</a:t>
            </a:r>
            <a:endParaRPr lang="nb-NO" sz="800" dirty="0"/>
          </a:p>
        </p:txBody>
      </p:sp>
      <p:sp>
        <p:nvSpPr>
          <p:cNvPr id="7" name="TextBox 6">
            <a:extLst>
              <a:ext uri="{FF2B5EF4-FFF2-40B4-BE49-F238E27FC236}">
                <a16:creationId xmlns:a16="http://schemas.microsoft.com/office/drawing/2014/main" id="{2352DAD6-EF92-809D-DE8A-60A5B2119781}"/>
              </a:ext>
            </a:extLst>
          </p:cNvPr>
          <p:cNvSpPr txBox="1"/>
          <p:nvPr/>
        </p:nvSpPr>
        <p:spPr>
          <a:xfrm>
            <a:off x="5980162" y="3162492"/>
            <a:ext cx="495649" cy="215444"/>
          </a:xfrm>
          <a:prstGeom prst="rect">
            <a:avLst/>
          </a:prstGeom>
          <a:noFill/>
        </p:spPr>
        <p:txBody>
          <a:bodyPr wrap="none" rtlCol="0">
            <a:spAutoFit/>
          </a:bodyPr>
          <a:lstStyle/>
          <a:p>
            <a:r>
              <a:rPr lang="nb-NO" sz="800" dirty="0"/>
              <a:t>normal</a:t>
            </a:r>
          </a:p>
        </p:txBody>
      </p:sp>
      <p:sp>
        <p:nvSpPr>
          <p:cNvPr id="8" name="TextBox 7">
            <a:extLst>
              <a:ext uri="{FF2B5EF4-FFF2-40B4-BE49-F238E27FC236}">
                <a16:creationId xmlns:a16="http://schemas.microsoft.com/office/drawing/2014/main" id="{B3A31C1D-16FE-10B0-A7D0-DB93785B2218}"/>
              </a:ext>
            </a:extLst>
          </p:cNvPr>
          <p:cNvSpPr txBox="1"/>
          <p:nvPr/>
        </p:nvSpPr>
        <p:spPr>
          <a:xfrm>
            <a:off x="5980162" y="4276558"/>
            <a:ext cx="625492" cy="215444"/>
          </a:xfrm>
          <a:prstGeom prst="rect">
            <a:avLst/>
          </a:prstGeom>
          <a:noFill/>
        </p:spPr>
        <p:txBody>
          <a:bodyPr wrap="square" rtlCol="0">
            <a:spAutoFit/>
          </a:bodyPr>
          <a:lstStyle/>
          <a:p>
            <a:r>
              <a:rPr lang="nb-NO" sz="800" dirty="0"/>
              <a:t>normal</a:t>
            </a:r>
          </a:p>
        </p:txBody>
      </p:sp>
      <p:sp>
        <p:nvSpPr>
          <p:cNvPr id="9" name="TextBox 8">
            <a:extLst>
              <a:ext uri="{FF2B5EF4-FFF2-40B4-BE49-F238E27FC236}">
                <a16:creationId xmlns:a16="http://schemas.microsoft.com/office/drawing/2014/main" id="{99BDD475-7D6F-5652-1E7E-128A90BE72EB}"/>
              </a:ext>
            </a:extLst>
          </p:cNvPr>
          <p:cNvSpPr txBox="1"/>
          <p:nvPr/>
        </p:nvSpPr>
        <p:spPr>
          <a:xfrm>
            <a:off x="6003918" y="5291323"/>
            <a:ext cx="625492" cy="338554"/>
          </a:xfrm>
          <a:prstGeom prst="rect">
            <a:avLst/>
          </a:prstGeom>
          <a:noFill/>
        </p:spPr>
        <p:txBody>
          <a:bodyPr wrap="square" rtlCol="0">
            <a:spAutoFit/>
          </a:bodyPr>
          <a:lstStyle/>
          <a:p>
            <a:r>
              <a:rPr lang="nb-NO" sz="800" dirty="0"/>
              <a:t>trans-</a:t>
            </a:r>
            <a:r>
              <a:rPr lang="nb-NO" sz="800" dirty="0" err="1"/>
              <a:t>tension</a:t>
            </a:r>
            <a:endParaRPr lang="nb-NO" sz="800" dirty="0"/>
          </a:p>
        </p:txBody>
      </p:sp>
    </p:spTree>
    <p:extLst>
      <p:ext uri="{BB962C8B-B14F-4D97-AF65-F5344CB8AC3E}">
        <p14:creationId xmlns:p14="http://schemas.microsoft.com/office/powerpoint/2010/main" val="2678053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36</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AD2C1B-B06B-9BB8-C459-E94A25FB5E88}"/>
              </a:ext>
            </a:extLst>
          </p:cNvPr>
          <p:cNvSpPr txBox="1"/>
          <p:nvPr/>
        </p:nvSpPr>
        <p:spPr>
          <a:xfrm>
            <a:off x="6794747" y="6189343"/>
            <a:ext cx="4701928" cy="307777"/>
          </a:xfrm>
          <a:prstGeom prst="rect">
            <a:avLst/>
          </a:prstGeom>
          <a:noFill/>
        </p:spPr>
        <p:txBody>
          <a:bodyPr wrap="none" rtlCol="0">
            <a:spAutoFit/>
          </a:bodyPr>
          <a:lstStyle/>
          <a:p>
            <a:r>
              <a:rPr lang="nb-NO" sz="1400" dirty="0" err="1"/>
              <a:t>Meged</a:t>
            </a:r>
            <a:r>
              <a:rPr lang="nb-NO" sz="1400" dirty="0"/>
              <a:t> </a:t>
            </a:r>
            <a:r>
              <a:rPr lang="nb-NO" sz="1400" dirty="0" err="1"/>
              <a:t>with</a:t>
            </a:r>
            <a:r>
              <a:rPr lang="nb-NO" sz="1400" dirty="0"/>
              <a:t> </a:t>
            </a:r>
            <a:r>
              <a:rPr lang="nb-NO" sz="1400" dirty="0" err="1"/>
              <a:t>relocated</a:t>
            </a:r>
            <a:r>
              <a:rPr lang="nb-NO" sz="1400" dirty="0"/>
              <a:t> </a:t>
            </a:r>
            <a:r>
              <a:rPr lang="nb-NO" sz="1400" dirty="0" err="1"/>
              <a:t>hypocenters</a:t>
            </a:r>
            <a:r>
              <a:rPr lang="nb-NO" sz="1400" dirty="0"/>
              <a:t> from </a:t>
            </a:r>
            <a:r>
              <a:rPr lang="nb-NO" sz="1400" dirty="0" err="1"/>
              <a:t>Hauksson</a:t>
            </a:r>
            <a:r>
              <a:rPr lang="nb-NO" sz="1400" dirty="0"/>
              <a:t> (2022)</a:t>
            </a:r>
          </a:p>
        </p:txBody>
      </p:sp>
      <p:pic>
        <p:nvPicPr>
          <p:cNvPr id="8" name="Picture 7" descr="A screenshot of a graph&#10;&#10;Description automatically generated">
            <a:extLst>
              <a:ext uri="{FF2B5EF4-FFF2-40B4-BE49-F238E27FC236}">
                <a16:creationId xmlns:a16="http://schemas.microsoft.com/office/drawing/2014/main" id="{704F4B87-10FA-51C7-76B6-09C6F38A6AE5}"/>
              </a:ext>
            </a:extLst>
          </p:cNvPr>
          <p:cNvPicPr>
            <a:picLocks noChangeAspect="1"/>
          </p:cNvPicPr>
          <p:nvPr/>
        </p:nvPicPr>
        <p:blipFill rotWithShape="1">
          <a:blip r:embed="rId3">
            <a:extLst>
              <a:ext uri="{28A0092B-C50C-407E-A947-70E740481C1C}">
                <a14:useLocalDpi xmlns:a14="http://schemas.microsoft.com/office/drawing/2010/main" val="0"/>
              </a:ext>
            </a:extLst>
          </a:blip>
          <a:srcRect l="14300" t="9051" r="18500" b="2750"/>
          <a:stretch/>
        </p:blipFill>
        <p:spPr>
          <a:xfrm>
            <a:off x="6456040" y="1654413"/>
            <a:ext cx="5167178" cy="4521282"/>
          </a:xfrm>
          <a:prstGeom prst="rect">
            <a:avLst/>
          </a:prstGeom>
        </p:spPr>
      </p:pic>
    </p:spTree>
    <p:extLst>
      <p:ext uri="{BB962C8B-B14F-4D97-AF65-F5344CB8AC3E}">
        <p14:creationId xmlns:p14="http://schemas.microsoft.com/office/powerpoint/2010/main" val="2792722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F7AB-D7BE-F1AA-ED1D-AD70A300B6FE}"/>
              </a:ext>
            </a:extLst>
          </p:cNvPr>
          <p:cNvSpPr>
            <a:spLocks noGrp="1"/>
          </p:cNvSpPr>
          <p:nvPr>
            <p:ph type="title"/>
          </p:nvPr>
        </p:nvSpPr>
        <p:spPr>
          <a:xfrm>
            <a:off x="695325" y="301432"/>
            <a:ext cx="10801350" cy="601648"/>
          </a:xfrm>
        </p:spPr>
        <p:txBody>
          <a:bodyPr/>
          <a:lstStyle/>
          <a:p>
            <a:r>
              <a:rPr lang="nb-NO" dirty="0" err="1"/>
              <a:t>Focal</a:t>
            </a:r>
            <a:r>
              <a:rPr lang="nb-NO" dirty="0"/>
              <a:t> </a:t>
            </a:r>
            <a:r>
              <a:rPr lang="nb-NO" dirty="0" err="1"/>
              <a:t>mechanisms</a:t>
            </a:r>
            <a:r>
              <a:rPr lang="nb-NO" dirty="0"/>
              <a:t> </a:t>
            </a:r>
            <a:r>
              <a:rPr lang="nb-NO" dirty="0" err="1"/>
              <a:t>estimated</a:t>
            </a:r>
            <a:r>
              <a:rPr lang="nb-NO" dirty="0"/>
              <a:t> by </a:t>
            </a:r>
            <a:r>
              <a:rPr lang="nb-NO" dirty="0" err="1"/>
              <a:t>Bayesian</a:t>
            </a:r>
            <a:r>
              <a:rPr lang="nb-NO" dirty="0"/>
              <a:t> </a:t>
            </a:r>
            <a:r>
              <a:rPr lang="nb-NO" dirty="0" err="1"/>
              <a:t>inversion</a:t>
            </a:r>
            <a:endParaRPr lang="nb-NO" dirty="0"/>
          </a:p>
        </p:txBody>
      </p:sp>
      <p:sp>
        <p:nvSpPr>
          <p:cNvPr id="3" name="Slide Number Placeholder 2">
            <a:extLst>
              <a:ext uri="{FF2B5EF4-FFF2-40B4-BE49-F238E27FC236}">
                <a16:creationId xmlns:a16="http://schemas.microsoft.com/office/drawing/2014/main" id="{6601D8AD-AF0C-08D6-C3F1-49355C333035}"/>
              </a:ext>
            </a:extLst>
          </p:cNvPr>
          <p:cNvSpPr>
            <a:spLocks noGrp="1"/>
          </p:cNvSpPr>
          <p:nvPr>
            <p:ph type="sldNum" sz="quarter" idx="12"/>
          </p:nvPr>
        </p:nvSpPr>
        <p:spPr/>
        <p:txBody>
          <a:bodyPr/>
          <a:lstStyle/>
          <a:p>
            <a:fld id="{5D1E5300-FC0F-4317-A193-EF6CE9E6F7B5}" type="slidenum">
              <a:rPr lang="en-GB" smtClean="0"/>
              <a:pPr/>
              <a:t>37</a:t>
            </a:fld>
            <a:r>
              <a:rPr lang="en-GB"/>
              <a:t>  |  </a:t>
            </a:r>
            <a:endParaRPr lang="en-GB" noProof="0" dirty="0"/>
          </a:p>
        </p:txBody>
      </p:sp>
      <p:pic>
        <p:nvPicPr>
          <p:cNvPr id="4" name="Picture 2">
            <a:extLst>
              <a:ext uri="{FF2B5EF4-FFF2-40B4-BE49-F238E27FC236}">
                <a16:creationId xmlns:a16="http://schemas.microsoft.com/office/drawing/2014/main" id="{77316B18-77A1-1377-EA12-7DDD35E3C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51" r="40741"/>
          <a:stretch/>
        </p:blipFill>
        <p:spPr bwMode="auto">
          <a:xfrm>
            <a:off x="614405" y="1626499"/>
            <a:ext cx="5284689" cy="4477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diagram&#10;&#10;Description automatically generated">
            <a:extLst>
              <a:ext uri="{FF2B5EF4-FFF2-40B4-BE49-F238E27FC236}">
                <a16:creationId xmlns:a16="http://schemas.microsoft.com/office/drawing/2014/main" id="{C9F8C8D2-E923-BAC6-95AD-9BB39179217C}"/>
              </a:ext>
            </a:extLst>
          </p:cNvPr>
          <p:cNvPicPr>
            <a:picLocks noChangeAspect="1"/>
          </p:cNvPicPr>
          <p:nvPr/>
        </p:nvPicPr>
        <p:blipFill rotWithShape="1">
          <a:blip r:embed="rId3">
            <a:extLst>
              <a:ext uri="{28A0092B-C50C-407E-A947-70E740481C1C}">
                <a14:useLocalDpi xmlns:a14="http://schemas.microsoft.com/office/drawing/2010/main" val="0"/>
              </a:ext>
            </a:extLst>
          </a:blip>
          <a:srcRect l="17328" t="7546" r="17329"/>
          <a:stretch/>
        </p:blipFill>
        <p:spPr>
          <a:xfrm>
            <a:off x="6423431" y="1456566"/>
            <a:ext cx="5293058" cy="4992786"/>
          </a:xfrm>
          <a:prstGeom prst="rect">
            <a:avLst/>
          </a:prstGeom>
        </p:spPr>
      </p:pic>
      <p:sp>
        <p:nvSpPr>
          <p:cNvPr id="14" name="TextBox 13">
            <a:extLst>
              <a:ext uri="{FF2B5EF4-FFF2-40B4-BE49-F238E27FC236}">
                <a16:creationId xmlns:a16="http://schemas.microsoft.com/office/drawing/2014/main" id="{A984EB72-D457-ABC2-5444-3D296FDCE588}"/>
              </a:ext>
            </a:extLst>
          </p:cNvPr>
          <p:cNvSpPr txBox="1"/>
          <p:nvPr/>
        </p:nvSpPr>
        <p:spPr>
          <a:xfrm>
            <a:off x="8022080" y="6175695"/>
            <a:ext cx="2289409" cy="307777"/>
          </a:xfrm>
          <a:prstGeom prst="rect">
            <a:avLst/>
          </a:prstGeom>
          <a:noFill/>
        </p:spPr>
        <p:txBody>
          <a:bodyPr wrap="none" rtlCol="0">
            <a:spAutoFit/>
          </a:bodyPr>
          <a:lstStyle/>
          <a:p>
            <a:r>
              <a:rPr lang="nb-NO" sz="1400" dirty="0" err="1"/>
              <a:t>Hypocenters</a:t>
            </a:r>
            <a:r>
              <a:rPr lang="nb-NO" sz="1400" dirty="0"/>
              <a:t> not </a:t>
            </a:r>
            <a:r>
              <a:rPr lang="nb-NO" sz="1400" dirty="0" err="1"/>
              <a:t>relocated</a:t>
            </a:r>
            <a:endParaRPr lang="nb-NO" sz="1400" dirty="0"/>
          </a:p>
        </p:txBody>
      </p:sp>
    </p:spTree>
    <p:extLst>
      <p:ext uri="{BB962C8B-B14F-4D97-AF65-F5344CB8AC3E}">
        <p14:creationId xmlns:p14="http://schemas.microsoft.com/office/powerpoint/2010/main" val="2520261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2D2F0-9862-C5E5-7BEC-21AA5A57C9CD}"/>
              </a:ext>
            </a:extLst>
          </p:cNvPr>
          <p:cNvSpPr>
            <a:spLocks noGrp="1"/>
          </p:cNvSpPr>
          <p:nvPr>
            <p:ph type="sldNum" sz="quarter" idx="12"/>
          </p:nvPr>
        </p:nvSpPr>
        <p:spPr/>
        <p:txBody>
          <a:bodyPr/>
          <a:lstStyle/>
          <a:p>
            <a:fld id="{5D1E5300-FC0F-4317-A193-EF6CE9E6F7B5}" type="slidenum">
              <a:rPr lang="en-GB" smtClean="0"/>
              <a:pPr/>
              <a:t>38</a:t>
            </a:fld>
            <a:r>
              <a:rPr lang="en-GB"/>
              <a:t>  |  </a:t>
            </a:r>
            <a:endParaRPr lang="en-GB" noProof="0" dirty="0"/>
          </a:p>
        </p:txBody>
      </p:sp>
      <p:sp>
        <p:nvSpPr>
          <p:cNvPr id="5" name="TextBox 4">
            <a:extLst>
              <a:ext uri="{FF2B5EF4-FFF2-40B4-BE49-F238E27FC236}">
                <a16:creationId xmlns:a16="http://schemas.microsoft.com/office/drawing/2014/main" id="{40961706-C0B6-5E3D-3D0C-85239E42C3FC}"/>
              </a:ext>
            </a:extLst>
          </p:cNvPr>
          <p:cNvSpPr txBox="1"/>
          <p:nvPr/>
        </p:nvSpPr>
        <p:spPr>
          <a:xfrm>
            <a:off x="3313937" y="6169277"/>
            <a:ext cx="4875053" cy="307777"/>
          </a:xfrm>
          <a:prstGeom prst="rect">
            <a:avLst/>
          </a:prstGeom>
          <a:noFill/>
        </p:spPr>
        <p:txBody>
          <a:bodyPr wrap="none" rtlCol="0">
            <a:spAutoFit/>
          </a:bodyPr>
          <a:lstStyle/>
          <a:p>
            <a:r>
              <a:rPr lang="nb-NO" sz="1400" dirty="0"/>
              <a:t>Data </a:t>
            </a:r>
            <a:r>
              <a:rPr lang="nb-NO" sz="1400" dirty="0" err="1"/>
              <a:t>fit</a:t>
            </a:r>
            <a:r>
              <a:rPr lang="nb-NO" sz="1400" dirty="0"/>
              <a:t>: </a:t>
            </a:r>
            <a:r>
              <a:rPr lang="nb-NO" sz="1400" dirty="0" err="1"/>
              <a:t>Observed</a:t>
            </a:r>
            <a:r>
              <a:rPr lang="nb-NO" sz="1400" dirty="0"/>
              <a:t> (red) </a:t>
            </a:r>
            <a:r>
              <a:rPr lang="nb-NO" sz="1400" dirty="0" err="1"/>
              <a:t>vs</a:t>
            </a:r>
            <a:r>
              <a:rPr lang="nb-NO" sz="1400" dirty="0"/>
              <a:t> forward </a:t>
            </a:r>
            <a:r>
              <a:rPr lang="nb-NO" sz="1400" dirty="0" err="1"/>
              <a:t>modeled</a:t>
            </a:r>
            <a:r>
              <a:rPr lang="nb-NO" sz="1400" dirty="0"/>
              <a:t> (</a:t>
            </a:r>
            <a:r>
              <a:rPr lang="nb-NO" sz="1400" dirty="0" err="1"/>
              <a:t>colored</a:t>
            </a:r>
            <a:r>
              <a:rPr lang="nb-NO" sz="1400" dirty="0"/>
              <a:t>) data</a:t>
            </a:r>
          </a:p>
        </p:txBody>
      </p:sp>
      <p:pic>
        <p:nvPicPr>
          <p:cNvPr id="4" name="Picture 3" descr="A screenshot of a graph&#10;&#10;Description automatically generated">
            <a:extLst>
              <a:ext uri="{FF2B5EF4-FFF2-40B4-BE49-F238E27FC236}">
                <a16:creationId xmlns:a16="http://schemas.microsoft.com/office/drawing/2014/main" id="{C66D5526-FE9A-5C72-1E5D-A6132303D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337" y="212616"/>
            <a:ext cx="8339325" cy="5956661"/>
          </a:xfrm>
          <a:prstGeom prst="rect">
            <a:avLst/>
          </a:prstGeom>
        </p:spPr>
      </p:pic>
    </p:spTree>
    <p:extLst>
      <p:ext uri="{BB962C8B-B14F-4D97-AF65-F5344CB8AC3E}">
        <p14:creationId xmlns:p14="http://schemas.microsoft.com/office/powerpoint/2010/main" val="4256707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65CBC1-5CF7-F8C8-5B8C-6D1E1B9AE75A}"/>
              </a:ext>
            </a:extLst>
          </p:cNvPr>
          <p:cNvSpPr>
            <a:spLocks noGrp="1"/>
          </p:cNvSpPr>
          <p:nvPr>
            <p:ph type="sldNum" sz="quarter" idx="12"/>
          </p:nvPr>
        </p:nvSpPr>
        <p:spPr/>
        <p:txBody>
          <a:bodyPr/>
          <a:lstStyle/>
          <a:p>
            <a:fld id="{5D1E5300-FC0F-4317-A193-EF6CE9E6F7B5}" type="slidenum">
              <a:rPr lang="en-GB" smtClean="0"/>
              <a:pPr/>
              <a:t>39</a:t>
            </a:fld>
            <a:r>
              <a:rPr lang="en-GB"/>
              <a:t>  |  </a:t>
            </a:r>
            <a:endParaRPr lang="en-GB" noProof="0" dirty="0"/>
          </a:p>
        </p:txBody>
      </p:sp>
      <p:sp>
        <p:nvSpPr>
          <p:cNvPr id="16" name="TextBox 15">
            <a:extLst>
              <a:ext uri="{FF2B5EF4-FFF2-40B4-BE49-F238E27FC236}">
                <a16:creationId xmlns:a16="http://schemas.microsoft.com/office/drawing/2014/main" id="{0C0A1F83-F144-BC29-E9A8-251C63965BE4}"/>
              </a:ext>
            </a:extLst>
          </p:cNvPr>
          <p:cNvSpPr txBox="1"/>
          <p:nvPr/>
        </p:nvSpPr>
        <p:spPr>
          <a:xfrm>
            <a:off x="662956" y="566444"/>
            <a:ext cx="6072496" cy="369332"/>
          </a:xfrm>
          <a:prstGeom prst="rect">
            <a:avLst/>
          </a:prstGeom>
          <a:noFill/>
        </p:spPr>
        <p:txBody>
          <a:bodyPr wrap="none" rtlCol="0">
            <a:spAutoFit/>
          </a:bodyPr>
          <a:lstStyle/>
          <a:p>
            <a:r>
              <a:rPr lang="nb-NO" dirty="0" err="1"/>
              <a:t>Some</a:t>
            </a:r>
            <a:r>
              <a:rPr lang="nb-NO" dirty="0"/>
              <a:t> </a:t>
            </a:r>
            <a:r>
              <a:rPr lang="nb-NO" dirty="0" err="1"/>
              <a:t>examples</a:t>
            </a:r>
            <a:r>
              <a:rPr lang="nb-NO" dirty="0"/>
              <a:t> </a:t>
            </a:r>
            <a:r>
              <a:rPr lang="nb-NO" dirty="0" err="1"/>
              <a:t>of</a:t>
            </a:r>
            <a:r>
              <a:rPr lang="nb-NO" dirty="0"/>
              <a:t> marginal </a:t>
            </a:r>
            <a:r>
              <a:rPr lang="nb-NO" dirty="0" err="1"/>
              <a:t>distributions</a:t>
            </a:r>
            <a:r>
              <a:rPr lang="nb-NO" dirty="0"/>
              <a:t> for </a:t>
            </a:r>
            <a:r>
              <a:rPr lang="nb-NO" dirty="0" err="1"/>
              <a:t>strike</a:t>
            </a:r>
            <a:r>
              <a:rPr lang="nb-NO" dirty="0"/>
              <a:t>, </a:t>
            </a:r>
            <a:r>
              <a:rPr lang="nb-NO" dirty="0" err="1"/>
              <a:t>dip</a:t>
            </a:r>
            <a:r>
              <a:rPr lang="nb-NO" dirty="0"/>
              <a:t>, rake</a:t>
            </a:r>
          </a:p>
        </p:txBody>
      </p:sp>
      <p:sp>
        <p:nvSpPr>
          <p:cNvPr id="17" name="TextBox 16">
            <a:extLst>
              <a:ext uri="{FF2B5EF4-FFF2-40B4-BE49-F238E27FC236}">
                <a16:creationId xmlns:a16="http://schemas.microsoft.com/office/drawing/2014/main" id="{3A91E83C-8840-A179-8E32-1109927F32CE}"/>
              </a:ext>
            </a:extLst>
          </p:cNvPr>
          <p:cNvSpPr txBox="1"/>
          <p:nvPr/>
        </p:nvSpPr>
        <p:spPr>
          <a:xfrm>
            <a:off x="679140" y="5978346"/>
            <a:ext cx="6750566" cy="369332"/>
          </a:xfrm>
          <a:prstGeom prst="rect">
            <a:avLst/>
          </a:prstGeom>
          <a:noFill/>
        </p:spPr>
        <p:txBody>
          <a:bodyPr wrap="none" rtlCol="0">
            <a:spAutoFit/>
          </a:bodyPr>
          <a:lstStyle/>
          <a:p>
            <a:r>
              <a:rPr lang="nb-NO" dirty="0" err="1"/>
              <a:t>Some</a:t>
            </a:r>
            <a:r>
              <a:rPr lang="nb-NO" dirty="0"/>
              <a:t> </a:t>
            </a:r>
            <a:r>
              <a:rPr lang="nb-NO" dirty="0" err="1"/>
              <a:t>sets</a:t>
            </a:r>
            <a:r>
              <a:rPr lang="nb-NO" dirty="0"/>
              <a:t> </a:t>
            </a:r>
            <a:r>
              <a:rPr lang="nb-NO" dirty="0" err="1"/>
              <a:t>of</a:t>
            </a:r>
            <a:r>
              <a:rPr lang="nb-NO" dirty="0"/>
              <a:t> P-</a:t>
            </a:r>
            <a:r>
              <a:rPr lang="nb-NO" dirty="0" err="1"/>
              <a:t>arrival</a:t>
            </a:r>
            <a:r>
              <a:rPr lang="nb-NO" dirty="0"/>
              <a:t> </a:t>
            </a:r>
            <a:r>
              <a:rPr lang="nb-NO" dirty="0" err="1"/>
              <a:t>picks</a:t>
            </a:r>
            <a:r>
              <a:rPr lang="nb-NO" dirty="0"/>
              <a:t> </a:t>
            </a:r>
            <a:r>
              <a:rPr lang="nb-NO" dirty="0" err="1"/>
              <a:t>gives</a:t>
            </a:r>
            <a:r>
              <a:rPr lang="nb-NO" dirty="0"/>
              <a:t> multimodal or </a:t>
            </a:r>
            <a:r>
              <a:rPr lang="nb-NO" dirty="0" err="1"/>
              <a:t>wide</a:t>
            </a:r>
            <a:r>
              <a:rPr lang="nb-NO" dirty="0"/>
              <a:t> </a:t>
            </a:r>
            <a:r>
              <a:rPr lang="nb-NO" dirty="0" err="1"/>
              <a:t>distributions</a:t>
            </a:r>
            <a:endParaRPr lang="nb-NO" dirty="0"/>
          </a:p>
        </p:txBody>
      </p:sp>
      <p:pic>
        <p:nvPicPr>
          <p:cNvPr id="4" name="Picture 3" descr="A graph with a line&#10;&#10;Description automatically generated">
            <a:extLst>
              <a:ext uri="{FF2B5EF4-FFF2-40B4-BE49-F238E27FC236}">
                <a16:creationId xmlns:a16="http://schemas.microsoft.com/office/drawing/2014/main" id="{4E1C620E-8A55-FC86-44C8-99EB0EF9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07" y="1196752"/>
            <a:ext cx="5616624" cy="1404156"/>
          </a:xfrm>
          <a:prstGeom prst="rect">
            <a:avLst/>
          </a:prstGeom>
        </p:spPr>
      </p:pic>
      <p:pic>
        <p:nvPicPr>
          <p:cNvPr id="8" name="Picture 7" descr="A graph of a line&#10;&#10;Description automatically generated with medium confidence">
            <a:extLst>
              <a:ext uri="{FF2B5EF4-FFF2-40B4-BE49-F238E27FC236}">
                <a16:creationId xmlns:a16="http://schemas.microsoft.com/office/drawing/2014/main" id="{B3C88780-1EBB-9D84-0A7F-6866CDFF8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07" y="2746449"/>
            <a:ext cx="5616624" cy="1404156"/>
          </a:xfrm>
          <a:prstGeom prst="rect">
            <a:avLst/>
          </a:prstGeom>
        </p:spPr>
      </p:pic>
      <p:pic>
        <p:nvPicPr>
          <p:cNvPr id="12" name="Picture 11" descr="A graph with a line&#10;&#10;Description automatically generated">
            <a:extLst>
              <a:ext uri="{FF2B5EF4-FFF2-40B4-BE49-F238E27FC236}">
                <a16:creationId xmlns:a16="http://schemas.microsoft.com/office/drawing/2014/main" id="{BE2E0BDC-E802-5BAF-7A57-6B08CC1D9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4306548"/>
            <a:ext cx="5616624" cy="1404156"/>
          </a:xfrm>
          <a:prstGeom prst="rect">
            <a:avLst/>
          </a:prstGeom>
        </p:spPr>
      </p:pic>
      <p:pic>
        <p:nvPicPr>
          <p:cNvPr id="18" name="Picture 17" descr="A graph with blue lines&#10;&#10;Description automatically generated">
            <a:extLst>
              <a:ext uri="{FF2B5EF4-FFF2-40B4-BE49-F238E27FC236}">
                <a16:creationId xmlns:a16="http://schemas.microsoft.com/office/drawing/2014/main" id="{AAB6DA74-9466-66FB-CAE4-CEB61AB59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06548"/>
            <a:ext cx="5616624" cy="1404156"/>
          </a:xfrm>
          <a:prstGeom prst="rect">
            <a:avLst/>
          </a:prstGeom>
        </p:spPr>
      </p:pic>
      <p:pic>
        <p:nvPicPr>
          <p:cNvPr id="20" name="Picture 19" descr="A graph with a blue line&#10;&#10;Description automatically generated">
            <a:extLst>
              <a:ext uri="{FF2B5EF4-FFF2-40B4-BE49-F238E27FC236}">
                <a16:creationId xmlns:a16="http://schemas.microsoft.com/office/drawing/2014/main" id="{BB5EEC24-FD48-5933-4E98-7C9524E21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746449"/>
            <a:ext cx="5616624" cy="1404156"/>
          </a:xfrm>
          <a:prstGeom prst="rect">
            <a:avLst/>
          </a:prstGeom>
        </p:spPr>
      </p:pic>
      <p:pic>
        <p:nvPicPr>
          <p:cNvPr id="22" name="Picture 21" descr="A graph with a line&#10;&#10;Description automatically generated with medium confidence">
            <a:extLst>
              <a:ext uri="{FF2B5EF4-FFF2-40B4-BE49-F238E27FC236}">
                <a16:creationId xmlns:a16="http://schemas.microsoft.com/office/drawing/2014/main" id="{64E7EEB2-BE88-2204-21FB-2BD8805192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196752"/>
            <a:ext cx="5616624" cy="1404156"/>
          </a:xfrm>
          <a:prstGeom prst="rect">
            <a:avLst/>
          </a:prstGeom>
        </p:spPr>
      </p:pic>
    </p:spTree>
    <p:extLst>
      <p:ext uri="{BB962C8B-B14F-4D97-AF65-F5344CB8AC3E}">
        <p14:creationId xmlns:p14="http://schemas.microsoft.com/office/powerpoint/2010/main" val="293664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847109-E7FE-97A4-7AD9-8CD5228F3AB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screenshot of a computer graphics&#10;&#10;Description automatically generated">
            <a:extLst>
              <a:ext uri="{FF2B5EF4-FFF2-40B4-BE49-F238E27FC236}">
                <a16:creationId xmlns:a16="http://schemas.microsoft.com/office/drawing/2014/main" id="{D3E266EE-4707-2F24-4CD3-4F39D4B89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 y="788391"/>
            <a:ext cx="9565547" cy="5599344"/>
          </a:xfrm>
          <a:prstGeom prst="rect">
            <a:avLst/>
          </a:prstGeom>
        </p:spPr>
      </p:pic>
      <p:sp>
        <p:nvSpPr>
          <p:cNvPr id="7" name="Speech Bubble: Rectangle 6">
            <a:extLst>
              <a:ext uri="{FF2B5EF4-FFF2-40B4-BE49-F238E27FC236}">
                <a16:creationId xmlns:a16="http://schemas.microsoft.com/office/drawing/2014/main" id="{97AE221C-2D08-C541-D4D1-736EC2EEA9B2}"/>
              </a:ext>
            </a:extLst>
          </p:cNvPr>
          <p:cNvSpPr/>
          <p:nvPr/>
        </p:nvSpPr>
        <p:spPr>
          <a:xfrm>
            <a:off x="9396545" y="5138521"/>
            <a:ext cx="1275809" cy="596736"/>
          </a:xfrm>
          <a:prstGeom prst="wedgeRectCallout">
            <a:avLst>
              <a:gd name="adj1" fmla="val -115566"/>
              <a:gd name="adj2" fmla="val -2342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mainly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below</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sedimentary</a:t>
            </a:r>
            <a:r>
              <a:rPr kumimoji="0" lang="nb-NO" sz="1000" b="0" i="0" u="none" strike="noStrike" kern="1200" cap="none" spc="0" normalizeH="0" baseline="0" noProof="0" dirty="0">
                <a:ln>
                  <a:noFill/>
                </a:ln>
                <a:solidFill>
                  <a:srgbClr val="333333"/>
                </a:solidFill>
                <a:effectLst/>
                <a:uLnTx/>
                <a:uFillTx/>
                <a:latin typeface="Equinor"/>
                <a:ea typeface="+mn-ea"/>
                <a:cs typeface="+mn-cs"/>
              </a:rPr>
              <a:t> </a:t>
            </a:r>
            <a:r>
              <a:rPr kumimoji="0" lang="nb-NO" sz="1000" b="0" i="0" u="none" strike="noStrike" kern="1200" cap="none" spc="0" normalizeH="0" baseline="0" noProof="0" dirty="0" err="1">
                <a:ln>
                  <a:noFill/>
                </a:ln>
                <a:solidFill>
                  <a:srgbClr val="333333"/>
                </a:solidFill>
                <a:effectLst/>
                <a:uLnTx/>
                <a:uFillTx/>
                <a:latin typeface="Equinor"/>
                <a:ea typeface="+mn-ea"/>
                <a:cs typeface="+mn-cs"/>
              </a:rPr>
              <a:t>package</a:t>
            </a:r>
            <a:endParaRPr kumimoji="0" lang="nb-NO" sz="10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0" name="Picture 9">
            <a:extLst>
              <a:ext uri="{FF2B5EF4-FFF2-40B4-BE49-F238E27FC236}">
                <a16:creationId xmlns:a16="http://schemas.microsoft.com/office/drawing/2014/main" id="{918A4A84-AAF8-470B-62CD-D42D8C6F7CBD}"/>
              </a:ext>
            </a:extLst>
          </p:cNvPr>
          <p:cNvPicPr>
            <a:picLocks noChangeAspect="1"/>
          </p:cNvPicPr>
          <p:nvPr/>
        </p:nvPicPr>
        <p:blipFill>
          <a:blip r:embed="rId3"/>
          <a:stretch>
            <a:fillRect/>
          </a:stretch>
        </p:blipFill>
        <p:spPr>
          <a:xfrm>
            <a:off x="9584549" y="929015"/>
            <a:ext cx="2391451" cy="3315845"/>
          </a:xfrm>
          <a:prstGeom prst="rect">
            <a:avLst/>
          </a:prstGeom>
        </p:spPr>
      </p:pic>
      <p:sp>
        <p:nvSpPr>
          <p:cNvPr id="11" name="TextBox 10">
            <a:extLst>
              <a:ext uri="{FF2B5EF4-FFF2-40B4-BE49-F238E27FC236}">
                <a16:creationId xmlns:a16="http://schemas.microsoft.com/office/drawing/2014/main" id="{9816D797-5EC1-23FF-BC6E-7CFBD3D0DD14}"/>
              </a:ext>
            </a:extLst>
          </p:cNvPr>
          <p:cNvSpPr txBox="1"/>
          <p:nvPr/>
        </p:nvSpPr>
        <p:spPr>
          <a:xfrm>
            <a:off x="10000433" y="4306015"/>
            <a:ext cx="18389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a:t>
            </a:r>
          </a:p>
        </p:txBody>
      </p:sp>
      <p:pic>
        <p:nvPicPr>
          <p:cNvPr id="12" name="Picture 11">
            <a:extLst>
              <a:ext uri="{FF2B5EF4-FFF2-40B4-BE49-F238E27FC236}">
                <a16:creationId xmlns:a16="http://schemas.microsoft.com/office/drawing/2014/main" id="{C66DE0F0-B904-70A7-F375-57463534ECBC}"/>
              </a:ext>
            </a:extLst>
          </p:cNvPr>
          <p:cNvPicPr>
            <a:picLocks noChangeAspect="1"/>
          </p:cNvPicPr>
          <p:nvPr/>
        </p:nvPicPr>
        <p:blipFill>
          <a:blip r:embed="rId4"/>
          <a:stretch>
            <a:fillRect/>
          </a:stretch>
        </p:blipFill>
        <p:spPr>
          <a:xfrm>
            <a:off x="10845570" y="4714281"/>
            <a:ext cx="1130430" cy="1607870"/>
          </a:xfrm>
          <a:prstGeom prst="rect">
            <a:avLst/>
          </a:prstGeom>
        </p:spPr>
      </p:pic>
    </p:spTree>
    <p:extLst>
      <p:ext uri="{BB962C8B-B14F-4D97-AF65-F5344CB8AC3E}">
        <p14:creationId xmlns:p14="http://schemas.microsoft.com/office/powerpoint/2010/main" val="3736801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8A4CB7B-45CA-430C-8BC8-7DA84F3CF81D}"/>
              </a:ext>
            </a:extLst>
          </p:cNvPr>
          <p:cNvSpPr>
            <a:spLocks noGrp="1"/>
          </p:cNvSpPr>
          <p:nvPr>
            <p:ph type="body" sz="quarter" idx="11"/>
          </p:nvPr>
        </p:nvSpPr>
        <p:spPr/>
        <p:txBody>
          <a:bodyPr/>
          <a:lstStyle/>
          <a:p>
            <a:endParaRPr lang="en-GB" dirty="0"/>
          </a:p>
        </p:txBody>
      </p:sp>
      <p:sp>
        <p:nvSpPr>
          <p:cNvPr id="3" name="Tittel 2">
            <a:extLst>
              <a:ext uri="{FF2B5EF4-FFF2-40B4-BE49-F238E27FC236}">
                <a16:creationId xmlns:a16="http://schemas.microsoft.com/office/drawing/2014/main" id="{435A5087-41DD-48F0-B6FA-ECF22A3BC1A3}"/>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14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41A7-BFFF-7059-36D6-F027C3A1F178}"/>
              </a:ext>
            </a:extLst>
          </p:cNvPr>
          <p:cNvSpPr>
            <a:spLocks noGrp="1"/>
          </p:cNvSpPr>
          <p:nvPr>
            <p:ph type="title"/>
          </p:nvPr>
        </p:nvSpPr>
        <p:spPr>
          <a:xfrm>
            <a:off x="695325" y="195455"/>
            <a:ext cx="10801350" cy="1145313"/>
          </a:xfrm>
        </p:spPr>
        <p:txBody>
          <a:bodyPr/>
          <a:lstStyle/>
          <a:p>
            <a:r>
              <a:rPr lang="nb-NO" dirty="0" err="1"/>
              <a:t>Earthquake</a:t>
            </a:r>
            <a:r>
              <a:rPr lang="nb-NO" dirty="0"/>
              <a:t> </a:t>
            </a:r>
            <a:r>
              <a:rPr lang="nb-NO" dirty="0" err="1"/>
              <a:t>cut-off</a:t>
            </a:r>
            <a:r>
              <a:rPr lang="nb-NO" dirty="0"/>
              <a:t> </a:t>
            </a:r>
            <a:r>
              <a:rPr lang="nb-NO" dirty="0" err="1"/>
              <a:t>depth</a:t>
            </a:r>
            <a:endParaRPr lang="nb-NO" dirty="0"/>
          </a:p>
        </p:txBody>
      </p:sp>
      <p:sp>
        <p:nvSpPr>
          <p:cNvPr id="3" name="Slide Number Placeholder 2">
            <a:extLst>
              <a:ext uri="{FF2B5EF4-FFF2-40B4-BE49-F238E27FC236}">
                <a16:creationId xmlns:a16="http://schemas.microsoft.com/office/drawing/2014/main" id="{43D3A57D-2573-C858-43A6-100963292729}"/>
              </a:ext>
            </a:extLst>
          </p:cNvPr>
          <p:cNvSpPr>
            <a:spLocks noGrp="1"/>
          </p:cNvSpPr>
          <p:nvPr>
            <p:ph type="sldNum" sz="quarter" idx="12"/>
          </p:nvPr>
        </p:nvSpPr>
        <p:spPr/>
        <p:txBody>
          <a:bodyPr/>
          <a:lstStyle/>
          <a:p>
            <a:fld id="{5D1E5300-FC0F-4317-A193-EF6CE9E6F7B5}" type="slidenum">
              <a:rPr lang="en-GB" smtClean="0"/>
              <a:pPr/>
              <a:t>5</a:t>
            </a:fld>
            <a:r>
              <a:rPr lang="en-GB"/>
              <a:t>  |  </a:t>
            </a:r>
            <a:endParaRPr lang="en-GB" noProof="0" dirty="0"/>
          </a:p>
        </p:txBody>
      </p:sp>
      <p:pic>
        <p:nvPicPr>
          <p:cNvPr id="5" name="Picture 4" descr="A screen shot of a chart&#10;&#10;Description automatically generated">
            <a:extLst>
              <a:ext uri="{FF2B5EF4-FFF2-40B4-BE49-F238E27FC236}">
                <a16:creationId xmlns:a16="http://schemas.microsoft.com/office/drawing/2014/main" id="{5E11B455-194A-650A-CB80-2AE67763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448" y="1162500"/>
            <a:ext cx="5373216" cy="5373216"/>
          </a:xfrm>
          <a:prstGeom prst="rect">
            <a:avLst/>
          </a:prstGeom>
        </p:spPr>
      </p:pic>
      <p:pic>
        <p:nvPicPr>
          <p:cNvPr id="7" name="Picture 6" descr="A group of images of different colors&#10;&#10;Description automatically generated">
            <a:extLst>
              <a:ext uri="{FF2B5EF4-FFF2-40B4-BE49-F238E27FC236}">
                <a16:creationId xmlns:a16="http://schemas.microsoft.com/office/drawing/2014/main" id="{1685ED46-6D0A-7EC7-7212-2C4ED9816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 y="1484784"/>
            <a:ext cx="6568000" cy="4691428"/>
          </a:xfrm>
          <a:prstGeom prst="rect">
            <a:avLst/>
          </a:prstGeom>
        </p:spPr>
      </p:pic>
    </p:spTree>
    <p:extLst>
      <p:ext uri="{BB962C8B-B14F-4D97-AF65-F5344CB8AC3E}">
        <p14:creationId xmlns:p14="http://schemas.microsoft.com/office/powerpoint/2010/main" val="193317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endParaRPr lang="nb-NO" dirty="0"/>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5" name="Picture 4" descr="A map of a city&#10;&#10;Description automatically generated with medium confidence">
            <a:extLst>
              <a:ext uri="{FF2B5EF4-FFF2-40B4-BE49-F238E27FC236}">
                <a16:creationId xmlns:a16="http://schemas.microsoft.com/office/drawing/2014/main" id="{D2EDE903-4008-1EFE-EB18-D7D94F57D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77" y="1044461"/>
            <a:ext cx="3536667" cy="3536667"/>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5BD3ED22-970E-7FCD-804A-C4D5F6749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1066243"/>
            <a:ext cx="8208912" cy="3420380"/>
          </a:xfrm>
          <a:prstGeom prst="rect">
            <a:avLst/>
          </a:prstGeom>
        </p:spPr>
      </p:pic>
      <p:sp>
        <p:nvSpPr>
          <p:cNvPr id="10" name="Rectangle 9">
            <a:extLst>
              <a:ext uri="{FF2B5EF4-FFF2-40B4-BE49-F238E27FC236}">
                <a16:creationId xmlns:a16="http://schemas.microsoft.com/office/drawing/2014/main" id="{2ABDC749-A57D-52E9-B485-27115826DBB6}"/>
              </a:ext>
            </a:extLst>
          </p:cNvPr>
          <p:cNvSpPr/>
          <p:nvPr/>
        </p:nvSpPr>
        <p:spPr>
          <a:xfrm>
            <a:off x="11041096" y="3620748"/>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a:extLst>
              <a:ext uri="{FF2B5EF4-FFF2-40B4-BE49-F238E27FC236}">
                <a16:creationId xmlns:a16="http://schemas.microsoft.com/office/drawing/2014/main" id="{CEB1370B-C7E0-C4CB-FE76-6A7025B91660}"/>
              </a:ext>
            </a:extLst>
          </p:cNvPr>
          <p:cNvSpPr/>
          <p:nvPr/>
        </p:nvSpPr>
        <p:spPr>
          <a:xfrm>
            <a:off x="4911504" y="2769740"/>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14">
            <a:extLst>
              <a:ext uri="{FF2B5EF4-FFF2-40B4-BE49-F238E27FC236}">
                <a16:creationId xmlns:a16="http://schemas.microsoft.com/office/drawing/2014/main" id="{8235DEE3-CBAA-83D9-2DE4-3CF29655625E}"/>
              </a:ext>
            </a:extLst>
          </p:cNvPr>
          <p:cNvSpPr/>
          <p:nvPr/>
        </p:nvSpPr>
        <p:spPr>
          <a:xfrm>
            <a:off x="3904212" y="1924104"/>
            <a:ext cx="1008112" cy="84159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79576B-EADE-7144-2F58-7B20DBA1B998}"/>
                  </a:ext>
                </a:extLst>
              </p:cNvPr>
              <p:cNvSpPr txBox="1"/>
              <p:nvPr/>
            </p:nvSpPr>
            <p:spPr>
              <a:xfrm>
                <a:off x="7733211" y="5176688"/>
                <a:ext cx="4130426" cy="103893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computed</a:t>
                </a:r>
                <a:r>
                  <a:rPr kumimoji="0" lang="nb-NO" sz="1800" b="0" i="0" u="none" strike="noStrike" kern="1200" cap="none" spc="0" normalizeH="0" baseline="0" noProof="0" dirty="0">
                    <a:ln>
                      <a:noFill/>
                    </a:ln>
                    <a:solidFill>
                      <a:srgbClr val="333333"/>
                    </a:solidFill>
                    <a:effectLst/>
                    <a:uLnTx/>
                    <a:uFillTx/>
                    <a:latin typeface="Equinor"/>
                    <a:ea typeface="+mn-ea"/>
                    <a:cs typeface="+mn-cs"/>
                  </a:rPr>
                  <a:t> per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Uncertainty</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𝜎</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den>
                    </m:f>
                  </m:oMath>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number</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800" b="0" i="0" u="none" strike="noStrike" kern="1200" cap="none" spc="0" normalizeH="0" baseline="0" noProof="0" dirty="0">
                    <a:ln>
                      <a:noFill/>
                    </a:ln>
                    <a:solidFill>
                      <a:srgbClr val="333333"/>
                    </a:solidFill>
                    <a:effectLst/>
                    <a:uLnTx/>
                    <a:uFillTx/>
                    <a:latin typeface="Equinor"/>
                    <a:ea typeface="+mn-ea"/>
                    <a:cs typeface="+mn-cs"/>
                  </a:rPr>
                  <a:t> in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6" name="TextBox 15">
                <a:extLst>
                  <a:ext uri="{FF2B5EF4-FFF2-40B4-BE49-F238E27FC236}">
                    <a16:creationId xmlns:a16="http://schemas.microsoft.com/office/drawing/2014/main" id="{8179576B-EADE-7144-2F58-7B20DBA1B998}"/>
                  </a:ext>
                </a:extLst>
              </p:cNvPr>
              <p:cNvSpPr txBox="1">
                <a:spLocks noRot="1" noChangeAspect="1" noMove="1" noResize="1" noEditPoints="1" noAdjustHandles="1" noChangeArrowheads="1" noChangeShapeType="1" noTextEdit="1"/>
              </p:cNvSpPr>
              <p:nvPr/>
            </p:nvSpPr>
            <p:spPr>
              <a:xfrm>
                <a:off x="7733211" y="5176688"/>
                <a:ext cx="4130426" cy="1038939"/>
              </a:xfrm>
              <a:prstGeom prst="rect">
                <a:avLst/>
              </a:prstGeom>
              <a:blipFill>
                <a:blip r:embed="rId4"/>
                <a:stretch>
                  <a:fillRect l="-1034" t="-2924" r="-591" b="-8187"/>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BC7AEE7-C1DA-5ED3-29A0-80E180119075}"/>
                  </a:ext>
                </a:extLst>
              </p:cNvPr>
              <p:cNvSpPr txBox="1"/>
              <p:nvPr/>
            </p:nvSpPr>
            <p:spPr>
              <a:xfrm>
                <a:off x="695324" y="5235471"/>
                <a:ext cx="37017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Gutenberg-Richter (1949):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r>
                  <a:rPr kumimoji="0" lang="nb-NO" sz="20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17" name="TextBox 16">
                <a:extLst>
                  <a:ext uri="{FF2B5EF4-FFF2-40B4-BE49-F238E27FC236}">
                    <a16:creationId xmlns:a16="http://schemas.microsoft.com/office/drawing/2014/main" id="{7BC7AEE7-C1DA-5ED3-29A0-80E180119075}"/>
                  </a:ext>
                </a:extLst>
              </p:cNvPr>
              <p:cNvSpPr txBox="1">
                <a:spLocks noRot="1" noChangeAspect="1" noMove="1" noResize="1" noEditPoints="1" noAdjustHandles="1" noChangeArrowheads="1" noChangeShapeType="1" noTextEdit="1"/>
              </p:cNvSpPr>
              <p:nvPr/>
            </p:nvSpPr>
            <p:spPr>
              <a:xfrm>
                <a:off x="695324" y="5235471"/>
                <a:ext cx="3701708" cy="830997"/>
              </a:xfrm>
              <a:prstGeom prst="rect">
                <a:avLst/>
              </a:prstGeom>
              <a:blipFill>
                <a:blip r:embed="rId5"/>
                <a:stretch>
                  <a:fillRect l="-1647" t="-4412" b="-3676"/>
                </a:stretch>
              </a:blipFill>
            </p:spPr>
            <p:txBody>
              <a:bodyPr/>
              <a:lstStyle/>
              <a:p>
                <a:r>
                  <a:rPr lang="nb-NO">
                    <a:noFill/>
                  </a:rPr>
                  <a:t> </a:t>
                </a:r>
              </a:p>
            </p:txBody>
          </p:sp>
        </mc:Fallback>
      </mc:AlternateContent>
      <p:pic>
        <p:nvPicPr>
          <p:cNvPr id="18" name="Picture 17" descr="A graph of blue dots&#10;&#10;Description automatically generated">
            <a:extLst>
              <a:ext uri="{FF2B5EF4-FFF2-40B4-BE49-F238E27FC236}">
                <a16:creationId xmlns:a16="http://schemas.microsoft.com/office/drawing/2014/main" id="{11DBF316-690F-0457-AEBD-52259647E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184" y="4624874"/>
            <a:ext cx="2533960" cy="1900470"/>
          </a:xfrm>
          <a:prstGeom prst="rect">
            <a:avLst/>
          </a:prstGeom>
        </p:spPr>
      </p:pic>
    </p:spTree>
    <p:extLst>
      <p:ext uri="{BB962C8B-B14F-4D97-AF65-F5344CB8AC3E}">
        <p14:creationId xmlns:p14="http://schemas.microsoft.com/office/powerpoint/2010/main" val="48886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r>
              <a:rPr lang="nb-NO" dirty="0"/>
              <a:t> (MLE </a:t>
            </a:r>
            <a:r>
              <a:rPr lang="nb-NO" dirty="0" err="1"/>
              <a:t>method</a:t>
            </a:r>
            <a:r>
              <a:rPr lang="nb-NO" dirty="0"/>
              <a:t>; Aki, 1965)</a:t>
            </a:r>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356FC8-71D4-7B37-BDE8-50BE97AA95EB}"/>
                  </a:ext>
                </a:extLst>
              </p:cNvPr>
              <p:cNvSpPr txBox="1"/>
              <p:nvPr/>
            </p:nvSpPr>
            <p:spPr>
              <a:xfrm>
                <a:off x="7733211" y="5176688"/>
                <a:ext cx="4130426" cy="103893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computed</a:t>
                </a:r>
                <a:r>
                  <a:rPr kumimoji="0" lang="nb-NO" sz="1800" b="0" i="0" u="none" strike="noStrike" kern="1200" cap="none" spc="0" normalizeH="0" baseline="0" noProof="0" dirty="0">
                    <a:ln>
                      <a:noFill/>
                    </a:ln>
                    <a:solidFill>
                      <a:srgbClr val="333333"/>
                    </a:solidFill>
                    <a:effectLst/>
                    <a:uLnTx/>
                    <a:uFillTx/>
                    <a:latin typeface="Equinor"/>
                    <a:ea typeface="+mn-ea"/>
                    <a:cs typeface="+mn-cs"/>
                  </a:rPr>
                  <a:t> per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Uncertainty</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𝜎</m:t>
                    </m:r>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f>
                      <m:fPr>
                        <m:ctrlP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fPr>
                      <m:num>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m:t>
                        </m:r>
                      </m:num>
                      <m:den>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den>
                    </m:f>
                  </m:oMath>
                </a14:m>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nb-NO" sz="18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𝑛</m:t>
                    </m:r>
                  </m:oMath>
                </a14:m>
                <a:r>
                  <a:rPr kumimoji="0" lang="nb-NO" sz="1800" b="0" i="0" u="none" strike="noStrike" kern="1200" cap="none" spc="0" normalizeH="0" baseline="0" noProof="0" dirty="0">
                    <a:ln>
                      <a:noFill/>
                    </a:ln>
                    <a:solidFill>
                      <a:srgbClr val="333333"/>
                    </a:solidFill>
                    <a:effectLst/>
                    <a:uLnTx/>
                    <a:uFillTx/>
                    <a:latin typeface="Equinor"/>
                    <a:ea typeface="+mn-ea"/>
                    <a:cs typeface="+mn-cs"/>
                  </a:rPr>
                  <a:t> =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number</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earthquakes</a:t>
                </a:r>
                <a:r>
                  <a:rPr kumimoji="0" lang="nb-NO" sz="1800" b="0" i="0" u="none" strike="noStrike" kern="1200" cap="none" spc="0" normalizeH="0" baseline="0" noProof="0" dirty="0">
                    <a:ln>
                      <a:noFill/>
                    </a:ln>
                    <a:solidFill>
                      <a:srgbClr val="333333"/>
                    </a:solidFill>
                    <a:effectLst/>
                    <a:uLnTx/>
                    <a:uFillTx/>
                    <a:latin typeface="Equinor"/>
                    <a:ea typeface="+mn-ea"/>
                    <a:cs typeface="+mn-cs"/>
                  </a:rPr>
                  <a:t> in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cluster</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p:txBody>
          </p:sp>
        </mc:Choice>
        <mc:Fallback xmlns="">
          <p:sp>
            <p:nvSpPr>
              <p:cNvPr id="14" name="TextBox 13">
                <a:extLst>
                  <a:ext uri="{FF2B5EF4-FFF2-40B4-BE49-F238E27FC236}">
                    <a16:creationId xmlns:a16="http://schemas.microsoft.com/office/drawing/2014/main" id="{9E356FC8-71D4-7B37-BDE8-50BE97AA95EB}"/>
                  </a:ext>
                </a:extLst>
              </p:cNvPr>
              <p:cNvSpPr txBox="1">
                <a:spLocks noRot="1" noChangeAspect="1" noMove="1" noResize="1" noEditPoints="1" noAdjustHandles="1" noChangeArrowheads="1" noChangeShapeType="1" noTextEdit="1"/>
              </p:cNvSpPr>
              <p:nvPr/>
            </p:nvSpPr>
            <p:spPr>
              <a:xfrm>
                <a:off x="7733211" y="5176688"/>
                <a:ext cx="4130426" cy="1038939"/>
              </a:xfrm>
              <a:prstGeom prst="rect">
                <a:avLst/>
              </a:prstGeom>
              <a:blipFill>
                <a:blip r:embed="rId2"/>
                <a:stretch>
                  <a:fillRect l="-1034" t="-2924" r="-591" b="-8187"/>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DD5363-3AC3-C8A1-1261-608DFE41B7B2}"/>
                  </a:ext>
                </a:extLst>
              </p:cNvPr>
              <p:cNvSpPr txBox="1"/>
              <p:nvPr/>
            </p:nvSpPr>
            <p:spPr>
              <a:xfrm>
                <a:off x="695324" y="5235471"/>
                <a:ext cx="37017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Gutenberg-Richter (1949):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800" b="0" i="0" u="none" strike="noStrike" kern="1200" cap="none" spc="0" normalizeH="0" baseline="0" noProof="0" dirty="0">
                  <a:ln>
                    <a:noFill/>
                  </a:ln>
                  <a:solidFill>
                    <a:srgbClr val="333333"/>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lo</m:t>
                    </m:r>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m:rPr>
                            <m:sty m:val="p"/>
                          </m:rP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g</m:t>
                        </m:r>
                      </m:e>
                      <m:sub>
                        <m:r>
                          <a:rPr kumimoji="0" lang="nb-NO" sz="2000" b="0" i="0"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10</m:t>
                        </m:r>
                      </m:sub>
                    </m:sSub>
                    <m:sSub>
                      <m:sSubPr>
                        <m:ctrlP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ctrlPr>
                      </m:sSubPr>
                      <m:e>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𝑁</m:t>
                        </m:r>
                      </m:e>
                      <m: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𝑀</m:t>
                        </m:r>
                      </m:sub>
                    </m:sSub>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𝑎</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 −</m:t>
                    </m:r>
                    <m:r>
                      <a:rPr kumimoji="0" lang="nb-NO" sz="20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𝑏𝑀</m:t>
                    </m:r>
                  </m:oMath>
                </a14:m>
                <a:r>
                  <a:rPr kumimoji="0" lang="nb-NO" sz="2000" b="0" i="0" u="none" strike="noStrike" kern="1200" cap="none" spc="0" normalizeH="0" baseline="0" noProof="0" dirty="0">
                    <a:ln>
                      <a:noFill/>
                    </a:ln>
                    <a:solidFill>
                      <a:srgbClr val="333333"/>
                    </a:solidFill>
                    <a:effectLst/>
                    <a:uLnTx/>
                    <a:uFillTx/>
                    <a:latin typeface="Equinor"/>
                    <a:ea typeface="+mn-ea"/>
                    <a:cs typeface="+mn-cs"/>
                  </a:rPr>
                  <a:t> </a:t>
                </a:r>
              </a:p>
            </p:txBody>
          </p:sp>
        </mc:Choice>
        <mc:Fallback xmlns="">
          <p:sp>
            <p:nvSpPr>
              <p:cNvPr id="17" name="TextBox 16">
                <a:extLst>
                  <a:ext uri="{FF2B5EF4-FFF2-40B4-BE49-F238E27FC236}">
                    <a16:creationId xmlns:a16="http://schemas.microsoft.com/office/drawing/2014/main" id="{A5DD5363-3AC3-C8A1-1261-608DFE41B7B2}"/>
                  </a:ext>
                </a:extLst>
              </p:cNvPr>
              <p:cNvSpPr txBox="1">
                <a:spLocks noRot="1" noChangeAspect="1" noMove="1" noResize="1" noEditPoints="1" noAdjustHandles="1" noChangeArrowheads="1" noChangeShapeType="1" noTextEdit="1"/>
              </p:cNvSpPr>
              <p:nvPr/>
            </p:nvSpPr>
            <p:spPr>
              <a:xfrm>
                <a:off x="695324" y="5235471"/>
                <a:ext cx="3701708" cy="830997"/>
              </a:xfrm>
              <a:prstGeom prst="rect">
                <a:avLst/>
              </a:prstGeom>
              <a:blipFill>
                <a:blip r:embed="rId4"/>
                <a:stretch>
                  <a:fillRect l="-1647" t="-4412" b="-3676"/>
                </a:stretch>
              </a:blipFill>
            </p:spPr>
            <p:txBody>
              <a:bodyPr/>
              <a:lstStyle/>
              <a:p>
                <a:r>
                  <a:rPr lang="nb-NO">
                    <a:noFill/>
                  </a:rPr>
                  <a:t> </a:t>
                </a:r>
              </a:p>
            </p:txBody>
          </p:sp>
        </mc:Fallback>
      </mc:AlternateContent>
      <p:pic>
        <p:nvPicPr>
          <p:cNvPr id="6" name="Picture 5" descr="A map of a city&#10;&#10;Description automatically generated with medium confidence">
            <a:extLst>
              <a:ext uri="{FF2B5EF4-FFF2-40B4-BE49-F238E27FC236}">
                <a16:creationId xmlns:a16="http://schemas.microsoft.com/office/drawing/2014/main" id="{291A49B6-4B26-C5F7-BCDB-7FDB9BDD5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674" y="1124744"/>
            <a:ext cx="4182994" cy="3485828"/>
          </a:xfrm>
          <a:prstGeom prst="rect">
            <a:avLst/>
          </a:prstGeom>
        </p:spPr>
      </p:pic>
      <p:pic>
        <p:nvPicPr>
          <p:cNvPr id="8" name="Picture 7" descr="A map of a city&#10;&#10;Description automatically generated with medium confidence">
            <a:extLst>
              <a:ext uri="{FF2B5EF4-FFF2-40B4-BE49-F238E27FC236}">
                <a16:creationId xmlns:a16="http://schemas.microsoft.com/office/drawing/2014/main" id="{1E5AFC73-3B13-D196-7116-5E4B8C6D7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68" y="1124744"/>
            <a:ext cx="3485828" cy="3485828"/>
          </a:xfrm>
          <a:prstGeom prst="rect">
            <a:avLst/>
          </a:prstGeom>
        </p:spPr>
      </p:pic>
      <p:pic>
        <p:nvPicPr>
          <p:cNvPr id="4" name="Picture 3" descr="A map of a city&#10;&#10;Description automatically generated with medium confidence">
            <a:extLst>
              <a:ext uri="{FF2B5EF4-FFF2-40B4-BE49-F238E27FC236}">
                <a16:creationId xmlns:a16="http://schemas.microsoft.com/office/drawing/2014/main" id="{E4969354-BBF5-7DBF-2F4C-65AA4421B9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644" y="1124744"/>
            <a:ext cx="4182994" cy="3485828"/>
          </a:xfrm>
          <a:prstGeom prst="rect">
            <a:avLst/>
          </a:prstGeom>
        </p:spPr>
      </p:pic>
      <p:pic>
        <p:nvPicPr>
          <p:cNvPr id="9" name="Picture 8" descr="A graph of blue dots&#10;&#10;Description automatically generated">
            <a:extLst>
              <a:ext uri="{FF2B5EF4-FFF2-40B4-BE49-F238E27FC236}">
                <a16:creationId xmlns:a16="http://schemas.microsoft.com/office/drawing/2014/main" id="{B6364E38-004C-A83B-77F9-9293BA60B8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8184" y="4624874"/>
            <a:ext cx="2533960" cy="1900470"/>
          </a:xfrm>
          <a:prstGeom prst="rect">
            <a:avLst/>
          </a:prstGeom>
        </p:spPr>
      </p:pic>
    </p:spTree>
    <p:extLst>
      <p:ext uri="{BB962C8B-B14F-4D97-AF65-F5344CB8AC3E}">
        <p14:creationId xmlns:p14="http://schemas.microsoft.com/office/powerpoint/2010/main" val="178888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with medium confidence">
            <a:extLst>
              <a:ext uri="{FF2B5EF4-FFF2-40B4-BE49-F238E27FC236}">
                <a16:creationId xmlns:a16="http://schemas.microsoft.com/office/drawing/2014/main" id="{A3C81D00-4862-F531-9E07-DEB9EA7E3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674" y="1124744"/>
            <a:ext cx="4182994" cy="3485828"/>
          </a:xfrm>
          <a:prstGeom prst="rect">
            <a:avLst/>
          </a:prstGeom>
        </p:spPr>
      </p:pic>
      <p:sp>
        <p:nvSpPr>
          <p:cNvPr id="19" name="Title 18">
            <a:extLst>
              <a:ext uri="{FF2B5EF4-FFF2-40B4-BE49-F238E27FC236}">
                <a16:creationId xmlns:a16="http://schemas.microsoft.com/office/drawing/2014/main" id="{C13C6296-F5D5-B1F4-0D38-FF0274755E0D}"/>
              </a:ext>
            </a:extLst>
          </p:cNvPr>
          <p:cNvSpPr>
            <a:spLocks noGrp="1"/>
          </p:cNvSpPr>
          <p:nvPr>
            <p:ph type="title"/>
          </p:nvPr>
        </p:nvSpPr>
        <p:spPr>
          <a:xfrm>
            <a:off x="695325" y="251931"/>
            <a:ext cx="10801350" cy="1145313"/>
          </a:xfrm>
        </p:spPr>
        <p:txBody>
          <a:bodyPr/>
          <a:lstStyle/>
          <a:p>
            <a:r>
              <a:rPr lang="nb-NO" dirty="0"/>
              <a:t>b-</a:t>
            </a:r>
            <a:r>
              <a:rPr lang="nb-NO" dirty="0" err="1"/>
              <a:t>values</a:t>
            </a:r>
            <a:r>
              <a:rPr lang="nb-NO" dirty="0"/>
              <a:t> (per </a:t>
            </a:r>
            <a:r>
              <a:rPr lang="nb-NO" dirty="0" err="1"/>
              <a:t>cluster</a:t>
            </a:r>
            <a:r>
              <a:rPr lang="nb-NO" dirty="0"/>
              <a:t>)</a:t>
            </a:r>
          </a:p>
        </p:txBody>
      </p:sp>
      <p:sp>
        <p:nvSpPr>
          <p:cNvPr id="2" name="Slide Number Placeholder 1">
            <a:extLst>
              <a:ext uri="{FF2B5EF4-FFF2-40B4-BE49-F238E27FC236}">
                <a16:creationId xmlns:a16="http://schemas.microsoft.com/office/drawing/2014/main" id="{5C626A13-29B1-25EF-CAC7-9EFEBFA94EC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sp>
        <p:nvSpPr>
          <p:cNvPr id="5" name="TextBox 4">
            <a:extLst>
              <a:ext uri="{FF2B5EF4-FFF2-40B4-BE49-F238E27FC236}">
                <a16:creationId xmlns:a16="http://schemas.microsoft.com/office/drawing/2014/main" id="{440FEDB0-B673-AACF-7ACF-7516563DAB9E}"/>
              </a:ext>
            </a:extLst>
          </p:cNvPr>
          <p:cNvSpPr txBox="1"/>
          <p:nvPr/>
        </p:nvSpPr>
        <p:spPr>
          <a:xfrm>
            <a:off x="8255701" y="4560984"/>
            <a:ext cx="238078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Adapted</a:t>
            </a:r>
            <a:r>
              <a:rPr kumimoji="0" lang="nb-NO" sz="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Hauksson</a:t>
            </a:r>
            <a:r>
              <a:rPr kumimoji="0" lang="nb-NO" sz="800" b="0" i="0" u="none" strike="noStrike" kern="1200" cap="none" spc="0" normalizeH="0" baseline="0" noProof="0" dirty="0">
                <a:ln>
                  <a:noFill/>
                </a:ln>
                <a:solidFill>
                  <a:srgbClr val="333333"/>
                </a:solidFill>
                <a:effectLst/>
                <a:uLnTx/>
                <a:uFillTx/>
                <a:latin typeface="Equinor"/>
                <a:ea typeface="+mn-ea"/>
                <a:cs typeface="+mn-cs"/>
              </a:rPr>
              <a:t> et al (2022) by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Gregoire</a:t>
            </a: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p:txBody>
      </p:sp>
      <p:pic>
        <p:nvPicPr>
          <p:cNvPr id="14" name="Picture 13">
            <a:extLst>
              <a:ext uri="{FF2B5EF4-FFF2-40B4-BE49-F238E27FC236}">
                <a16:creationId xmlns:a16="http://schemas.microsoft.com/office/drawing/2014/main" id="{59528DCD-A849-ACD5-1253-8DB6C5E0B1B7}"/>
              </a:ext>
            </a:extLst>
          </p:cNvPr>
          <p:cNvPicPr>
            <a:picLocks noChangeAspect="1"/>
          </p:cNvPicPr>
          <p:nvPr/>
        </p:nvPicPr>
        <p:blipFill>
          <a:blip r:embed="rId3"/>
          <a:stretch>
            <a:fillRect/>
          </a:stretch>
        </p:blipFill>
        <p:spPr>
          <a:xfrm>
            <a:off x="71339" y="2044166"/>
            <a:ext cx="5252936" cy="2381295"/>
          </a:xfrm>
          <a:prstGeom prst="rect">
            <a:avLst/>
          </a:prstGeom>
        </p:spPr>
      </p:pic>
      <p:sp>
        <p:nvSpPr>
          <p:cNvPr id="17" name="Oval 16">
            <a:extLst>
              <a:ext uri="{FF2B5EF4-FFF2-40B4-BE49-F238E27FC236}">
                <a16:creationId xmlns:a16="http://schemas.microsoft.com/office/drawing/2014/main" id="{6874AEAF-067E-2425-6B43-76BA0A30AC86}"/>
              </a:ext>
            </a:extLst>
          </p:cNvPr>
          <p:cNvSpPr/>
          <p:nvPr/>
        </p:nvSpPr>
        <p:spPr>
          <a:xfrm>
            <a:off x="5879976" y="2747042"/>
            <a:ext cx="363166" cy="369650"/>
          </a:xfrm>
          <a:prstGeom prst="ellipse">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grpSp>
        <p:nvGrpSpPr>
          <p:cNvPr id="21" name="Group 20">
            <a:extLst>
              <a:ext uri="{FF2B5EF4-FFF2-40B4-BE49-F238E27FC236}">
                <a16:creationId xmlns:a16="http://schemas.microsoft.com/office/drawing/2014/main" id="{0A7AE167-E1C9-B80C-5031-A368780F1590}"/>
              </a:ext>
            </a:extLst>
          </p:cNvPr>
          <p:cNvGrpSpPr/>
          <p:nvPr/>
        </p:nvGrpSpPr>
        <p:grpSpPr>
          <a:xfrm>
            <a:off x="8125073" y="1217361"/>
            <a:ext cx="2380780" cy="3301051"/>
            <a:chOff x="8430967" y="1131425"/>
            <a:chExt cx="3515066" cy="4873783"/>
          </a:xfrm>
        </p:grpSpPr>
        <p:pic>
          <p:nvPicPr>
            <p:cNvPr id="4" name="Picture 3">
              <a:extLst>
                <a:ext uri="{FF2B5EF4-FFF2-40B4-BE49-F238E27FC236}">
                  <a16:creationId xmlns:a16="http://schemas.microsoft.com/office/drawing/2014/main" id="{F7341C6F-871B-C32C-8361-CCBB1926F7CA}"/>
                </a:ext>
              </a:extLst>
            </p:cNvPr>
            <p:cNvPicPr>
              <a:picLocks noChangeAspect="1"/>
            </p:cNvPicPr>
            <p:nvPr/>
          </p:nvPicPr>
          <p:blipFill>
            <a:blip r:embed="rId4"/>
            <a:stretch>
              <a:fillRect/>
            </a:stretch>
          </p:blipFill>
          <p:spPr>
            <a:xfrm>
              <a:off x="8430967" y="1131425"/>
              <a:ext cx="3515066" cy="4873783"/>
            </a:xfrm>
            <a:prstGeom prst="rect">
              <a:avLst/>
            </a:prstGeom>
          </p:spPr>
        </p:pic>
        <p:sp>
          <p:nvSpPr>
            <p:cNvPr id="20" name="Oval 19">
              <a:extLst>
                <a:ext uri="{FF2B5EF4-FFF2-40B4-BE49-F238E27FC236}">
                  <a16:creationId xmlns:a16="http://schemas.microsoft.com/office/drawing/2014/main" id="{93923514-97DD-E86C-9982-E126EBD32301}"/>
                </a:ext>
              </a:extLst>
            </p:cNvPr>
            <p:cNvSpPr/>
            <p:nvPr/>
          </p:nvSpPr>
          <p:spPr>
            <a:xfrm>
              <a:off x="10120009" y="2754592"/>
              <a:ext cx="891704" cy="825187"/>
            </a:xfrm>
            <a:prstGeom prst="ellipse">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grpSp>
      <p:sp>
        <p:nvSpPr>
          <p:cNvPr id="23" name="TextBox 22">
            <a:extLst>
              <a:ext uri="{FF2B5EF4-FFF2-40B4-BE49-F238E27FC236}">
                <a16:creationId xmlns:a16="http://schemas.microsoft.com/office/drawing/2014/main" id="{8C8525A4-1DB5-DEF9-E29D-022AC50F020F}"/>
              </a:ext>
            </a:extLst>
          </p:cNvPr>
          <p:cNvSpPr txBox="1"/>
          <p:nvPr/>
        </p:nvSpPr>
        <p:spPr>
          <a:xfrm>
            <a:off x="2048430" y="4453855"/>
            <a:ext cx="129875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800" b="0" i="0" u="none" strike="noStrike" kern="1200" cap="none" spc="0" normalizeH="0" baseline="0" noProof="0" dirty="0" err="1">
                <a:ln>
                  <a:noFill/>
                </a:ln>
                <a:solidFill>
                  <a:srgbClr val="333333"/>
                </a:solidFill>
                <a:effectLst/>
                <a:uLnTx/>
                <a:uFillTx/>
                <a:latin typeface="Equinor"/>
                <a:ea typeface="+mn-ea"/>
                <a:cs typeface="+mn-cs"/>
              </a:rPr>
              <a:t>Gregoire’s</a:t>
            </a:r>
            <a:r>
              <a:rPr kumimoji="0" lang="nb-NO" sz="800" b="0" i="0" u="none" strike="noStrike" kern="1200" cap="none" spc="0" normalizeH="0" baseline="0" noProof="0" dirty="0">
                <a:ln>
                  <a:noFill/>
                </a:ln>
                <a:solidFill>
                  <a:srgbClr val="333333"/>
                </a:solidFill>
                <a:effectLst/>
                <a:uLnTx/>
                <a:uFillTx/>
                <a:latin typeface="Equinor"/>
                <a:ea typeface="+mn-ea"/>
                <a:cs typeface="+mn-cs"/>
              </a:rPr>
              <a:t> </a:t>
            </a:r>
            <a:r>
              <a:rPr kumimoji="0" lang="nb-NO" sz="800" b="0" i="0" u="none" strike="noStrike" kern="1200" cap="none" spc="0" normalizeH="0" baseline="0" noProof="0" dirty="0" err="1">
                <a:ln>
                  <a:noFill/>
                </a:ln>
                <a:solidFill>
                  <a:srgbClr val="333333"/>
                </a:solidFill>
                <a:effectLst/>
                <a:uLnTx/>
                <a:uFillTx/>
                <a:latin typeface="Equinor"/>
                <a:ea typeface="+mn-ea"/>
                <a:cs typeface="+mn-cs"/>
              </a:rPr>
              <a:t>interpretation</a:t>
            </a:r>
            <a:endParaRPr kumimoji="0" lang="nb-NO" sz="800" b="0" i="0" u="none" strike="noStrike" kern="1200" cap="none" spc="0" normalizeH="0" baseline="0" noProof="0" dirty="0">
              <a:ln>
                <a:noFill/>
              </a:ln>
              <a:solidFill>
                <a:srgbClr val="333333"/>
              </a:solidFill>
              <a:effectLst/>
              <a:uLnTx/>
              <a:uFillTx/>
              <a:latin typeface="Equinor"/>
              <a:ea typeface="+mn-ea"/>
              <a:cs typeface="+mn-cs"/>
            </a:endParaRPr>
          </a:p>
        </p:txBody>
      </p:sp>
      <p:grpSp>
        <p:nvGrpSpPr>
          <p:cNvPr id="29" name="Group 28">
            <a:extLst>
              <a:ext uri="{FF2B5EF4-FFF2-40B4-BE49-F238E27FC236}">
                <a16:creationId xmlns:a16="http://schemas.microsoft.com/office/drawing/2014/main" id="{ABE71859-6AD3-6DFD-E68A-6D9F843A8048}"/>
              </a:ext>
            </a:extLst>
          </p:cNvPr>
          <p:cNvGrpSpPr/>
          <p:nvPr/>
        </p:nvGrpSpPr>
        <p:grpSpPr>
          <a:xfrm>
            <a:off x="676743" y="5079801"/>
            <a:ext cx="9564536" cy="1200329"/>
            <a:chOff x="948129" y="5095809"/>
            <a:chExt cx="9564536" cy="1200329"/>
          </a:xfrm>
        </p:grpSpPr>
        <p:sp>
          <p:nvSpPr>
            <p:cNvPr id="6" name="TextBox 5">
              <a:extLst>
                <a:ext uri="{FF2B5EF4-FFF2-40B4-BE49-F238E27FC236}">
                  <a16:creationId xmlns:a16="http://schemas.microsoft.com/office/drawing/2014/main" id="{3BFB951B-553C-DC5D-C7DA-FAC642402B7C}"/>
                </a:ext>
              </a:extLst>
            </p:cNvPr>
            <p:cNvSpPr txBox="1"/>
            <p:nvPr/>
          </p:nvSpPr>
          <p:spPr>
            <a:xfrm>
              <a:off x="948129" y="5095809"/>
              <a:ext cx="579678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Possible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causes</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of</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elevated</a:t>
              </a:r>
              <a:r>
                <a:rPr kumimoji="0" lang="nb-NO" sz="1800" b="0" i="0" u="none" strike="noStrike" kern="1200" cap="none" spc="0" normalizeH="0" baseline="0" noProof="0" dirty="0">
                  <a:ln>
                    <a:noFill/>
                  </a:ln>
                  <a:solidFill>
                    <a:srgbClr val="333333"/>
                  </a:solidFill>
                  <a:effectLst/>
                  <a:uLnTx/>
                  <a:uFillTx/>
                  <a:latin typeface="Equinor"/>
                  <a:ea typeface="+mn-ea"/>
                  <a:cs typeface="+mn-cs"/>
                </a:rPr>
                <a:t> b-</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values</a:t>
              </a:r>
              <a:r>
                <a:rPr kumimoji="0" lang="nb-NO" sz="1800" b="0" i="0" u="none" strike="noStrike" kern="1200" cap="none" spc="0" normalizeH="0" baseline="0" noProof="0" dirty="0">
                  <a:ln>
                    <a:noFill/>
                  </a:ln>
                  <a:solidFill>
                    <a:srgbClr val="333333"/>
                  </a:solidFill>
                  <a:effectLst/>
                  <a:uLnTx/>
                  <a:uFillTx/>
                  <a:latin typeface="Equinor"/>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333333"/>
                  </a:solidFill>
                  <a:effectLst/>
                  <a:uLnTx/>
                  <a:uFillTx/>
                  <a:latin typeface="Equinor"/>
                  <a:ea typeface="+mn-ea"/>
                  <a:cs typeface="+mn-cs"/>
                </a:rPr>
                <a:t>Natural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tectonics</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err="1">
                  <a:ln>
                    <a:noFill/>
                  </a:ln>
                  <a:solidFill>
                    <a:srgbClr val="333333"/>
                  </a:solidFill>
                  <a:effectLst/>
                  <a:uLnTx/>
                  <a:uFillTx/>
                  <a:latin typeface="Equinor"/>
                  <a:ea typeface="+mn-ea"/>
                  <a:cs typeface="+mn-cs"/>
                </a:rPr>
                <a:t>Induced</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seismicity</a:t>
              </a:r>
              <a:r>
                <a:rPr kumimoji="0" lang="nb-NO" sz="1800" b="0" i="0" u="none" strike="noStrike" kern="1200" cap="none" spc="0" normalizeH="0" baseline="0" noProof="0" dirty="0">
                  <a:ln>
                    <a:noFill/>
                  </a:ln>
                  <a:solidFill>
                    <a:srgbClr val="333333"/>
                  </a:solidFill>
                  <a:effectLst/>
                  <a:uLnTx/>
                  <a:uFillTx/>
                  <a:latin typeface="Equinor"/>
                  <a:ea typeface="+mn-ea"/>
                  <a:cs typeface="+mn-cs"/>
                </a:rPr>
                <a:t> from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geothermal</a:t>
              </a:r>
              <a:r>
                <a:rPr kumimoji="0" lang="nb-NO" sz="1800" b="0" i="0" u="none" strike="noStrike" kern="1200" cap="none" spc="0" normalizeH="0" baseline="0" noProof="0" dirty="0">
                  <a:ln>
                    <a:noFill/>
                  </a:ln>
                  <a:solidFill>
                    <a:srgbClr val="333333"/>
                  </a:solidFill>
                  <a:effectLst/>
                  <a:uLnTx/>
                  <a:uFillTx/>
                  <a:latin typeface="Equinor"/>
                  <a:ea typeface="+mn-ea"/>
                  <a:cs typeface="+mn-cs"/>
                </a:rPr>
                <a:t> </a:t>
              </a:r>
              <a:r>
                <a:rPr kumimoji="0" lang="nb-NO" sz="1800" b="0" i="0" u="none" strike="noStrike" kern="1200" cap="none" spc="0" normalizeH="0" baseline="0" noProof="0" dirty="0" err="1">
                  <a:ln>
                    <a:noFill/>
                  </a:ln>
                  <a:solidFill>
                    <a:srgbClr val="333333"/>
                  </a:solidFill>
                  <a:effectLst/>
                  <a:uLnTx/>
                  <a:uFillTx/>
                  <a:latin typeface="Equinor"/>
                  <a:ea typeface="+mn-ea"/>
                  <a:cs typeface="+mn-cs"/>
                </a:rPr>
                <a:t>activity</a:t>
              </a:r>
              <a:endParaRPr kumimoji="0" lang="nb-NO" sz="1800" b="0" i="0" u="none" strike="noStrike" kern="1200" cap="none" spc="0" normalizeH="0" baseline="0" noProof="0" dirty="0">
                <a:ln>
                  <a:noFill/>
                </a:ln>
                <a:solidFill>
                  <a:srgbClr val="333333"/>
                </a:solidFill>
                <a:effectLst/>
                <a:uLnTx/>
                <a:uFillTx/>
                <a:latin typeface="Equino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Magma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chamber</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below</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ductile</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rock =&gt; </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high</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 b-</a:t>
              </a:r>
              <a:r>
                <a:rPr kumimoji="0" lang="nb-NO" sz="1800" b="0" i="0" u="none" strike="noStrike" kern="1200" cap="none" spc="0" normalizeH="0" baseline="0" noProof="0" dirty="0" err="1">
                  <a:ln>
                    <a:noFill/>
                  </a:ln>
                  <a:solidFill>
                    <a:srgbClr val="D5EAF4">
                      <a:lumMod val="50000"/>
                    </a:srgbClr>
                  </a:solidFill>
                  <a:effectLst/>
                  <a:uLnTx/>
                  <a:uFillTx/>
                  <a:latin typeface="Equinor"/>
                  <a:ea typeface="+mn-ea"/>
                  <a:cs typeface="+mn-cs"/>
                </a:rPr>
                <a:t>value</a:t>
              </a:r>
              <a:r>
                <a:rPr kumimoji="0" lang="nb-NO" sz="1800" b="0" i="0" u="none" strike="noStrike" kern="1200" cap="none" spc="0" normalizeH="0" baseline="0" noProof="0" dirty="0">
                  <a:ln>
                    <a:noFill/>
                  </a:ln>
                  <a:solidFill>
                    <a:srgbClr val="D5EAF4">
                      <a:lumMod val="50000"/>
                    </a:srgbClr>
                  </a:solidFill>
                  <a:effectLst/>
                  <a:uLnTx/>
                  <a:uFillTx/>
                  <a:latin typeface="Equinor"/>
                  <a:ea typeface="+mn-ea"/>
                  <a:cs typeface="+mn-cs"/>
                </a:rPr>
                <a:t>)</a:t>
              </a:r>
            </a:p>
          </p:txBody>
        </p:sp>
        <p:sp>
          <p:nvSpPr>
            <p:cNvPr id="10" name="Right Brace 9">
              <a:extLst>
                <a:ext uri="{FF2B5EF4-FFF2-40B4-BE49-F238E27FC236}">
                  <a16:creationId xmlns:a16="http://schemas.microsoft.com/office/drawing/2014/main" id="{DC7607B0-0CFA-2C71-162E-A91A8F97086B}"/>
                </a:ext>
              </a:extLst>
            </p:cNvPr>
            <p:cNvSpPr/>
            <p:nvPr/>
          </p:nvSpPr>
          <p:spPr>
            <a:xfrm>
              <a:off x="5919654" y="5490054"/>
              <a:ext cx="143691" cy="463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333333"/>
                </a:solidFill>
                <a:effectLst/>
                <a:uLnTx/>
                <a:uFillTx/>
                <a:latin typeface="Equinor"/>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0A17E9-81D4-8E38-D0D9-E18B20DBD7A5}"/>
                    </a:ext>
                  </a:extLst>
                </p:cNvPr>
                <p:cNvSpPr txBox="1"/>
                <p:nvPr/>
              </p:nvSpPr>
              <p:spPr>
                <a:xfrm>
                  <a:off x="7174394" y="5430566"/>
                  <a:ext cx="33382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srgbClr val="333333"/>
                      </a:solidFill>
                      <a:effectLst/>
                      <a:uLnTx/>
                      <a:uFillTx/>
                      <a:latin typeface="Equinor"/>
                      <a:ea typeface="+mn-ea"/>
                      <a:cs typeface="+mn-cs"/>
                    </a:rPr>
                    <a:t>Enhanced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fracture</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network</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srgbClr val="333333"/>
                      </a:solidFill>
                      <a:effectLst/>
                      <a:uLnTx/>
                      <a:uFillTx/>
                      <a:latin typeface="Equinor"/>
                      <a:ea typeface="+mn-ea"/>
                      <a:cs typeface="+mn-cs"/>
                    </a:rPr>
                    <a:t>Dractal</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r>
                    <a:rPr kumimoji="0" lang="nb-NO" sz="1400" b="0" i="0" u="none" strike="noStrike" kern="1200" cap="none" spc="0" normalizeH="0" baseline="0" noProof="0" dirty="0" err="1">
                      <a:ln>
                        <a:noFill/>
                      </a:ln>
                      <a:solidFill>
                        <a:srgbClr val="333333"/>
                      </a:solidFill>
                      <a:effectLst/>
                      <a:uLnTx/>
                      <a:uFillTx/>
                      <a:latin typeface="Equinor"/>
                      <a:ea typeface="+mn-ea"/>
                      <a:cs typeface="+mn-cs"/>
                    </a:rPr>
                    <a:t>dimension</a:t>
                  </a:r>
                  <a:r>
                    <a:rPr kumimoji="0" lang="nb-NO" sz="1400" b="0" i="0" u="none" strike="noStrike" kern="1200" cap="none" spc="0" normalizeH="0" baseline="0" noProof="0" dirty="0">
                      <a:ln>
                        <a:noFill/>
                      </a:ln>
                      <a:solidFill>
                        <a:srgbClr val="333333"/>
                      </a:solidFill>
                      <a:effectLst/>
                      <a:uLnTx/>
                      <a:uFillTx/>
                      <a:latin typeface="Equinor"/>
                      <a:ea typeface="+mn-ea"/>
                      <a:cs typeface="+mn-cs"/>
                    </a:rPr>
                    <a:t> </a:t>
                  </a:r>
                  <a14:m>
                    <m:oMath xmlns:m="http://schemas.openxmlformats.org/officeDocument/2006/math">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𝐷</m:t>
                      </m:r>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≃2</m:t>
                      </m:r>
                      <m:r>
                        <a:rPr kumimoji="0" lang="nb-NO" sz="1400" b="0" i="1" u="none" strike="noStrike" kern="1200" cap="none" spc="0" normalizeH="0" baseline="0" noProof="0" smtClean="0">
                          <a:ln>
                            <a:noFill/>
                          </a:ln>
                          <a:solidFill>
                            <a:srgbClr val="333333"/>
                          </a:solidFill>
                          <a:effectLst/>
                          <a:uLnTx/>
                          <a:uFillTx/>
                          <a:latin typeface="Cambria Math" panose="02040503050406030204" pitchFamily="18" charset="0"/>
                          <a:ea typeface="+mn-ea"/>
                          <a:cs typeface="+mn-cs"/>
                        </a:rPr>
                        <m:t>𝑏</m:t>
                      </m:r>
                    </m:oMath>
                  </a14:m>
                  <a:r>
                    <a:rPr kumimoji="0" lang="nb-NO" sz="1400" b="0" i="0" u="none" strike="noStrike" kern="1200" cap="none" spc="0" normalizeH="0" baseline="0" noProof="0" dirty="0">
                      <a:ln>
                        <a:noFill/>
                      </a:ln>
                      <a:solidFill>
                        <a:srgbClr val="333333"/>
                      </a:solidFill>
                      <a:effectLst/>
                      <a:uLnTx/>
                      <a:uFillTx/>
                      <a:latin typeface="Equinor"/>
                      <a:ea typeface="+mn-ea"/>
                      <a:cs typeface="+mn-cs"/>
                    </a:rPr>
                    <a:t> (Aki, 1981)</a:t>
                  </a:r>
                </a:p>
              </p:txBody>
            </p:sp>
          </mc:Choice>
          <mc:Fallback xmlns="">
            <p:sp>
              <p:nvSpPr>
                <p:cNvPr id="12" name="TextBox 11">
                  <a:extLst>
                    <a:ext uri="{FF2B5EF4-FFF2-40B4-BE49-F238E27FC236}">
                      <a16:creationId xmlns:a16="http://schemas.microsoft.com/office/drawing/2014/main" id="{E80A17E9-81D4-8E38-D0D9-E18B20DBD7A5}"/>
                    </a:ext>
                  </a:extLst>
                </p:cNvPr>
                <p:cNvSpPr txBox="1">
                  <a:spLocks noRot="1" noChangeAspect="1" noMove="1" noResize="1" noEditPoints="1" noAdjustHandles="1" noChangeArrowheads="1" noChangeShapeType="1" noTextEdit="1"/>
                </p:cNvSpPr>
                <p:nvPr/>
              </p:nvSpPr>
              <p:spPr>
                <a:xfrm>
                  <a:off x="7174394" y="5430566"/>
                  <a:ext cx="3338271" cy="523220"/>
                </a:xfrm>
                <a:prstGeom prst="rect">
                  <a:avLst/>
                </a:prstGeom>
                <a:blipFill>
                  <a:blip r:embed="rId5"/>
                  <a:stretch>
                    <a:fillRect l="-547" t="-2326" b="-11628"/>
                  </a:stretch>
                </a:blipFill>
              </p:spPr>
              <p:txBody>
                <a:bodyPr/>
                <a:lstStyle/>
                <a:p>
                  <a:r>
                    <a:rPr lang="nb-NO">
                      <a:noFill/>
                    </a:rPr>
                    <a:t> </a:t>
                  </a:r>
                </a:p>
              </p:txBody>
            </p:sp>
          </mc:Fallback>
        </mc:AlternateContent>
      </p:grpSp>
      <p:pic>
        <p:nvPicPr>
          <p:cNvPr id="13" name="Picture 12">
            <a:extLst>
              <a:ext uri="{FF2B5EF4-FFF2-40B4-BE49-F238E27FC236}">
                <a16:creationId xmlns:a16="http://schemas.microsoft.com/office/drawing/2014/main" id="{ACCAE402-E6DE-3C52-AFC3-C221FA7916D4}"/>
              </a:ext>
            </a:extLst>
          </p:cNvPr>
          <p:cNvPicPr>
            <a:picLocks noChangeAspect="1"/>
          </p:cNvPicPr>
          <p:nvPr/>
        </p:nvPicPr>
        <p:blipFill>
          <a:blip r:embed="rId6"/>
          <a:stretch>
            <a:fillRect/>
          </a:stretch>
        </p:blipFill>
        <p:spPr>
          <a:xfrm>
            <a:off x="10692775" y="2585597"/>
            <a:ext cx="1294535" cy="1841284"/>
          </a:xfrm>
          <a:prstGeom prst="rect">
            <a:avLst/>
          </a:prstGeom>
        </p:spPr>
      </p:pic>
      <p:sp>
        <p:nvSpPr>
          <p:cNvPr id="30" name="Arrow: Right 29">
            <a:extLst>
              <a:ext uri="{FF2B5EF4-FFF2-40B4-BE49-F238E27FC236}">
                <a16:creationId xmlns:a16="http://schemas.microsoft.com/office/drawing/2014/main" id="{4D9C7A45-BF13-D16F-1CB9-C3CD0FC7AC3B}"/>
              </a:ext>
            </a:extLst>
          </p:cNvPr>
          <p:cNvSpPr/>
          <p:nvPr/>
        </p:nvSpPr>
        <p:spPr>
          <a:xfrm>
            <a:off x="6298552" y="5630800"/>
            <a:ext cx="389713" cy="15022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srgbClr val="FFFFFF"/>
              </a:solidFill>
              <a:effectLst/>
              <a:uLnTx/>
              <a:uFillTx/>
              <a:latin typeface="Equinor"/>
              <a:ea typeface="+mn-ea"/>
              <a:cs typeface="+mn-cs"/>
            </a:endParaRPr>
          </a:p>
        </p:txBody>
      </p:sp>
    </p:spTree>
    <p:extLst>
      <p:ext uri="{BB962C8B-B14F-4D97-AF65-F5344CB8AC3E}">
        <p14:creationId xmlns:p14="http://schemas.microsoft.com/office/powerpoint/2010/main" val="125596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116E874-0CBA-3071-C67F-0356BA217E6C}"/>
              </a:ext>
            </a:extLst>
          </p:cNvPr>
          <p:cNvSpPr>
            <a:spLocks noGrp="1"/>
          </p:cNvSpPr>
          <p:nvPr>
            <p:ph type="title"/>
          </p:nvPr>
        </p:nvSpPr>
        <p:spPr>
          <a:xfrm>
            <a:off x="695325" y="373380"/>
            <a:ext cx="10801350" cy="866745"/>
          </a:xfrm>
        </p:spPr>
        <p:txBody>
          <a:bodyPr/>
          <a:lstStyle/>
          <a:p>
            <a:r>
              <a:rPr lang="nb-NO" dirty="0" err="1"/>
              <a:t>Temperature</a:t>
            </a:r>
            <a:r>
              <a:rPr lang="nb-NO" dirty="0"/>
              <a:t> </a:t>
            </a:r>
            <a:r>
              <a:rPr lang="nb-NO" dirty="0" err="1"/>
              <a:t>model</a:t>
            </a:r>
            <a:r>
              <a:rPr lang="nb-NO" dirty="0"/>
              <a:t> and </a:t>
            </a:r>
            <a:r>
              <a:rPr lang="nb-NO" dirty="0" err="1"/>
              <a:t>shallow</a:t>
            </a:r>
            <a:r>
              <a:rPr lang="nb-NO" dirty="0"/>
              <a:t> gradients</a:t>
            </a:r>
          </a:p>
        </p:txBody>
      </p:sp>
      <p:sp>
        <p:nvSpPr>
          <p:cNvPr id="10" name="Content Placeholder 9">
            <a:extLst>
              <a:ext uri="{FF2B5EF4-FFF2-40B4-BE49-F238E27FC236}">
                <a16:creationId xmlns:a16="http://schemas.microsoft.com/office/drawing/2014/main" id="{76F28F85-8CED-3725-C8F4-ABF85F83915C}"/>
              </a:ext>
            </a:extLst>
          </p:cNvPr>
          <p:cNvSpPr>
            <a:spLocks noGrp="1"/>
          </p:cNvSpPr>
          <p:nvPr>
            <p:ph sz="half" idx="1"/>
          </p:nvPr>
        </p:nvSpPr>
        <p:spPr>
          <a:xfrm>
            <a:off x="695325" y="5486400"/>
            <a:ext cx="5364163" cy="694944"/>
          </a:xfrm>
        </p:spPr>
        <p:txBody>
          <a:bodyPr/>
          <a:lstStyle/>
          <a:p>
            <a:r>
              <a:rPr lang="nb-NO" dirty="0" err="1"/>
              <a:t>Stimic</a:t>
            </a:r>
            <a:r>
              <a:rPr lang="nb-NO" dirty="0"/>
              <a:t> et al. (2017)</a:t>
            </a:r>
          </a:p>
          <a:p>
            <a:r>
              <a:rPr lang="nb-NO" dirty="0" err="1"/>
              <a:t>Thermal</a:t>
            </a:r>
            <a:r>
              <a:rPr lang="nb-NO" dirty="0"/>
              <a:t> </a:t>
            </a:r>
            <a:r>
              <a:rPr lang="nb-NO" dirty="0" err="1"/>
              <a:t>model</a:t>
            </a:r>
            <a:r>
              <a:rPr lang="nb-NO" dirty="0"/>
              <a:t> </a:t>
            </a:r>
            <a:r>
              <a:rPr lang="nb-NO" dirty="0" err="1"/>
              <a:t>focused</a:t>
            </a:r>
            <a:r>
              <a:rPr lang="nb-NO" dirty="0"/>
              <a:t> </a:t>
            </a:r>
            <a:r>
              <a:rPr lang="nb-NO" dirty="0" err="1"/>
              <a:t>on</a:t>
            </a:r>
            <a:r>
              <a:rPr lang="nb-NO" dirty="0"/>
              <a:t> </a:t>
            </a:r>
            <a:r>
              <a:rPr lang="nb-NO" dirty="0" err="1"/>
              <a:t>supercritical</a:t>
            </a:r>
            <a:r>
              <a:rPr lang="nb-NO" dirty="0"/>
              <a:t> </a:t>
            </a:r>
            <a:r>
              <a:rPr lang="nb-NO" dirty="0" err="1"/>
              <a:t>resouces</a:t>
            </a:r>
            <a:endParaRPr lang="nb-NO" dirty="0"/>
          </a:p>
          <a:p>
            <a:endParaRPr lang="nb-NO" dirty="0"/>
          </a:p>
        </p:txBody>
      </p:sp>
      <p:sp>
        <p:nvSpPr>
          <p:cNvPr id="11" name="Content Placeholder 10">
            <a:extLst>
              <a:ext uri="{FF2B5EF4-FFF2-40B4-BE49-F238E27FC236}">
                <a16:creationId xmlns:a16="http://schemas.microsoft.com/office/drawing/2014/main" id="{635B5244-B59B-3411-FC19-AE6A40D9946C}"/>
              </a:ext>
            </a:extLst>
          </p:cNvPr>
          <p:cNvSpPr>
            <a:spLocks noGrp="1"/>
          </p:cNvSpPr>
          <p:nvPr>
            <p:ph sz="half" idx="2"/>
          </p:nvPr>
        </p:nvSpPr>
        <p:spPr>
          <a:xfrm>
            <a:off x="8903997" y="5474208"/>
            <a:ext cx="2547746" cy="926592"/>
          </a:xfrm>
        </p:spPr>
        <p:txBody>
          <a:bodyPr/>
          <a:lstStyle/>
          <a:p>
            <a:r>
              <a:rPr lang="nb-NO" dirty="0" err="1"/>
              <a:t>Kaspereit</a:t>
            </a:r>
            <a:r>
              <a:rPr lang="nb-NO" dirty="0"/>
              <a:t> et al (2016)</a:t>
            </a:r>
          </a:p>
          <a:p>
            <a:r>
              <a:rPr lang="nb-NO" dirty="0"/>
              <a:t>Hulen et al (2002)</a:t>
            </a:r>
          </a:p>
          <a:p>
            <a:r>
              <a:rPr lang="nb-NO" dirty="0" err="1"/>
              <a:t>Newmark</a:t>
            </a:r>
            <a:r>
              <a:rPr lang="nb-NO" dirty="0"/>
              <a:t> et al. (1988)</a:t>
            </a:r>
          </a:p>
        </p:txBody>
      </p:sp>
      <p:sp>
        <p:nvSpPr>
          <p:cNvPr id="2" name="Slide Number Placeholder 1">
            <a:extLst>
              <a:ext uri="{FF2B5EF4-FFF2-40B4-BE49-F238E27FC236}">
                <a16:creationId xmlns:a16="http://schemas.microsoft.com/office/drawing/2014/main" id="{8D4AA172-8B01-25AA-42AC-E943F7AAE64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1E5300-FC0F-4317-A193-EF6CE9E6F7B5}" type="slidenum">
              <a:rPr kumimoji="0" lang="en-GB" sz="800" b="0" i="0" u="none" strike="noStrike" kern="1200" cap="none" spc="0" normalizeH="0" baseline="0" noProof="0" smtClean="0">
                <a:ln>
                  <a:noFill/>
                </a:ln>
                <a:solidFill>
                  <a:srgbClr val="7C8F98"/>
                </a:solidFill>
                <a:effectLst/>
                <a:uLnTx/>
                <a:uFillTx/>
                <a:latin typeface="Equino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r>
              <a:rPr kumimoji="0" lang="en-GB" sz="800" b="0" i="0" u="none" strike="noStrike" kern="1200" cap="none" spc="0" normalizeH="0" baseline="0" noProof="0">
                <a:ln>
                  <a:noFill/>
                </a:ln>
                <a:solidFill>
                  <a:srgbClr val="7C8F98"/>
                </a:solidFill>
                <a:effectLst/>
                <a:uLnTx/>
                <a:uFillTx/>
                <a:latin typeface="Equinor"/>
                <a:ea typeface="+mn-ea"/>
                <a:cs typeface="+mn-cs"/>
              </a:rPr>
              <a:t>  |  </a:t>
            </a:r>
            <a:endParaRPr kumimoji="0" lang="en-GB" sz="800" b="0" i="0" u="none" strike="noStrike" kern="1200" cap="none" spc="0" normalizeH="0" baseline="0" noProof="0" dirty="0">
              <a:ln>
                <a:noFill/>
              </a:ln>
              <a:solidFill>
                <a:srgbClr val="7C8F98"/>
              </a:solidFill>
              <a:effectLst/>
              <a:uLnTx/>
              <a:uFillTx/>
              <a:latin typeface="Equinor"/>
              <a:ea typeface="+mn-ea"/>
              <a:cs typeface="+mn-cs"/>
            </a:endParaRPr>
          </a:p>
        </p:txBody>
      </p:sp>
      <p:pic>
        <p:nvPicPr>
          <p:cNvPr id="4" name="Picture 3">
            <a:extLst>
              <a:ext uri="{FF2B5EF4-FFF2-40B4-BE49-F238E27FC236}">
                <a16:creationId xmlns:a16="http://schemas.microsoft.com/office/drawing/2014/main" id="{001FCD5F-3CE2-F7E3-B4A5-8154A38DBDF9}"/>
              </a:ext>
            </a:extLst>
          </p:cNvPr>
          <p:cNvPicPr>
            <a:picLocks noChangeAspect="1"/>
          </p:cNvPicPr>
          <p:nvPr/>
        </p:nvPicPr>
        <p:blipFill rotWithShape="1">
          <a:blip r:embed="rId2"/>
          <a:srcRect l="10664" t="5516" r="9988" b="13538"/>
          <a:stretch/>
        </p:blipFill>
        <p:spPr>
          <a:xfrm>
            <a:off x="3555531" y="2162871"/>
            <a:ext cx="4934946" cy="3068706"/>
          </a:xfrm>
          <a:prstGeom prst="rect">
            <a:avLst/>
          </a:prstGeom>
        </p:spPr>
      </p:pic>
      <p:pic>
        <p:nvPicPr>
          <p:cNvPr id="8" name="Picture 7">
            <a:extLst>
              <a:ext uri="{FF2B5EF4-FFF2-40B4-BE49-F238E27FC236}">
                <a16:creationId xmlns:a16="http://schemas.microsoft.com/office/drawing/2014/main" id="{B81F29BD-2A74-6863-DA86-6C2506854A8B}"/>
              </a:ext>
            </a:extLst>
          </p:cNvPr>
          <p:cNvPicPr>
            <a:picLocks noChangeAspect="1"/>
          </p:cNvPicPr>
          <p:nvPr/>
        </p:nvPicPr>
        <p:blipFill rotWithShape="1">
          <a:blip r:embed="rId3"/>
          <a:srcRect l="23189" r="12477" b="15612"/>
          <a:stretch/>
        </p:blipFill>
        <p:spPr>
          <a:xfrm>
            <a:off x="349283" y="2104503"/>
            <a:ext cx="3230738" cy="3285539"/>
          </a:xfrm>
          <a:prstGeom prst="rect">
            <a:avLst/>
          </a:prstGeom>
        </p:spPr>
      </p:pic>
      <p:pic>
        <p:nvPicPr>
          <p:cNvPr id="13" name="Picture 12">
            <a:extLst>
              <a:ext uri="{FF2B5EF4-FFF2-40B4-BE49-F238E27FC236}">
                <a16:creationId xmlns:a16="http://schemas.microsoft.com/office/drawing/2014/main" id="{F1F38004-011D-FC5A-D84C-8379FAD42F41}"/>
              </a:ext>
            </a:extLst>
          </p:cNvPr>
          <p:cNvPicPr>
            <a:picLocks noChangeAspect="1"/>
          </p:cNvPicPr>
          <p:nvPr/>
        </p:nvPicPr>
        <p:blipFill rotWithShape="1">
          <a:blip r:embed="rId4"/>
          <a:srcRect b="-29900"/>
          <a:stretch/>
        </p:blipFill>
        <p:spPr>
          <a:xfrm>
            <a:off x="8627036" y="1421963"/>
            <a:ext cx="3345508" cy="4978837"/>
          </a:xfrm>
          <a:prstGeom prst="rect">
            <a:avLst/>
          </a:prstGeom>
        </p:spPr>
      </p:pic>
      <p:pic>
        <p:nvPicPr>
          <p:cNvPr id="5" name="Picture 4">
            <a:extLst>
              <a:ext uri="{FF2B5EF4-FFF2-40B4-BE49-F238E27FC236}">
                <a16:creationId xmlns:a16="http://schemas.microsoft.com/office/drawing/2014/main" id="{11715D29-8AF8-2A82-3F1C-D3ECD9F5C004}"/>
              </a:ext>
            </a:extLst>
          </p:cNvPr>
          <p:cNvPicPr>
            <a:picLocks noChangeAspect="1"/>
          </p:cNvPicPr>
          <p:nvPr/>
        </p:nvPicPr>
        <p:blipFill>
          <a:blip r:embed="rId5"/>
          <a:stretch>
            <a:fillRect/>
          </a:stretch>
        </p:blipFill>
        <p:spPr>
          <a:xfrm>
            <a:off x="8619403" y="167699"/>
            <a:ext cx="1680387" cy="1163345"/>
          </a:xfrm>
          <a:prstGeom prst="rect">
            <a:avLst/>
          </a:prstGeom>
        </p:spPr>
      </p:pic>
    </p:spTree>
    <p:extLst>
      <p:ext uri="{BB962C8B-B14F-4D97-AF65-F5344CB8AC3E}">
        <p14:creationId xmlns:p14="http://schemas.microsoft.com/office/powerpoint/2010/main" val="358438239"/>
      </p:ext>
    </p:extLst>
  </p:cSld>
  <p:clrMapOvr>
    <a:masterClrMapping/>
  </p:clrMapOvr>
</p:sld>
</file>

<file path=ppt/theme/theme1.xml><?xml version="1.0" encoding="utf-8"?>
<a:theme xmlns:a="http://schemas.openxmlformats.org/drawingml/2006/main" name="Office-tema">
  <a:themeElements>
    <a:clrScheme name="Custom 1">
      <a:dk1>
        <a:srgbClr val="333333"/>
      </a:dk1>
      <a:lt1>
        <a:srgbClr val="FFFFFF"/>
      </a:lt1>
      <a:dk2>
        <a:srgbClr val="7D0023"/>
      </a:dk2>
      <a:lt2>
        <a:srgbClr val="FFF5B8"/>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_Equinor corporate template .pptx" id="{5D088343-6D2F-4321-93A5-54FC841A2A95}" vid="{13F29EF5-9884-4730-9653-1880A364E0B5}"/>
    </a:ext>
  </a:extLst>
</a:theme>
</file>

<file path=ppt/theme/theme2.xml><?xml version="1.0" encoding="utf-8"?>
<a:theme xmlns:a="http://schemas.openxmlformats.org/drawingml/2006/main" name="Custom Design">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_Equinor corporate template .pptx" id="{5D088343-6D2F-4321-93A5-54FC841A2A95}" vid="{349A73AA-E528-497D-86AA-9124937BBB68}"/>
    </a:ext>
  </a:extLst>
</a:theme>
</file>

<file path=ppt/theme/theme3.xml><?xml version="1.0" encoding="utf-8"?>
<a:theme xmlns:a="http://schemas.openxmlformats.org/drawingml/2006/main" name="1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2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5.xml><?xml version="1.0" encoding="utf-8"?>
<a:theme xmlns:a="http://schemas.openxmlformats.org/drawingml/2006/main" name="3_Office-tema">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DE1C57A0-6917-4810-8DA9-139330FF18E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Open_Equinor corporate template </Template>
  <TotalTime>1452</TotalTime>
  <Words>2109</Words>
  <Application>Microsoft Office PowerPoint</Application>
  <PresentationFormat>Widescreen</PresentationFormat>
  <Paragraphs>355</Paragraphs>
  <Slides>40</Slides>
  <Notes>0</Notes>
  <HiddenSlides>1</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40</vt:i4>
      </vt:variant>
    </vt:vector>
  </HeadingPairs>
  <TitlesOfParts>
    <vt:vector size="52" baseType="lpstr">
      <vt:lpstr>Calibri</vt:lpstr>
      <vt:lpstr>Courier New</vt:lpstr>
      <vt:lpstr>Equinor Light</vt:lpstr>
      <vt:lpstr>Equinor</vt:lpstr>
      <vt:lpstr>Cambria Math</vt:lpstr>
      <vt:lpstr>Equinor Medium</vt:lpstr>
      <vt:lpstr>Arial</vt:lpstr>
      <vt:lpstr>Office-tema</vt:lpstr>
      <vt:lpstr>Custom Design</vt:lpstr>
      <vt:lpstr>1_Office-tema</vt:lpstr>
      <vt:lpstr>2_Office-tema</vt:lpstr>
      <vt:lpstr>3_Office-tema</vt:lpstr>
      <vt:lpstr>Summary of Earthquake Stuff Data from SCEC</vt:lpstr>
      <vt:lpstr>Estimation of b-values</vt:lpstr>
      <vt:lpstr>PowerPoint Presentation</vt:lpstr>
      <vt:lpstr>PowerPoint Presentation</vt:lpstr>
      <vt:lpstr>Earthquake cut-off depth</vt:lpstr>
      <vt:lpstr>b-values per cluster</vt:lpstr>
      <vt:lpstr>b-values per cluster (MLE method; Aki, 1965)</vt:lpstr>
      <vt:lpstr>b-values (per cluster)</vt:lpstr>
      <vt:lpstr>Temperature model and shallow gradients</vt:lpstr>
      <vt:lpstr>Heat sources and b-values</vt:lpstr>
      <vt:lpstr>Heat sources and earthquake cut-off depth</vt:lpstr>
      <vt:lpstr>Exponential laws and power laws are common in nature</vt:lpstr>
      <vt:lpstr>Two-point correlation</vt:lpstr>
      <vt:lpstr>Two-point correlation</vt:lpstr>
      <vt:lpstr>Clustering, two-point correlations</vt:lpstr>
      <vt:lpstr>Clusters in clusters in clusters …</vt:lpstr>
      <vt:lpstr>Sampling the porosity distribution: a=1.0</vt:lpstr>
      <vt:lpstr>Sampling the porosity distribution: a=0.5</vt:lpstr>
      <vt:lpstr>Permeability models</vt:lpstr>
      <vt:lpstr>Focal mechanisms Strike, dip, rake and beachballs</vt:lpstr>
      <vt:lpstr>PowerPoint Presentation</vt:lpstr>
      <vt:lpstr>PowerPoint Presentation</vt:lpstr>
      <vt:lpstr>PowerPoint Presentation</vt:lpstr>
      <vt:lpstr>Fun fact:  Earthquake source mechanism can be used to model piezo-electric transducers and viscoelastic waves in cores on centimeter scale</vt:lpstr>
      <vt:lpstr>PowerPoint Presentation</vt:lpstr>
      <vt:lpstr>PowerPoint Presentation</vt:lpstr>
      <vt:lpstr>PowerPoint Presentation</vt:lpstr>
      <vt:lpstr>Seismic wave modes</vt:lpstr>
      <vt:lpstr>Seismic wave modes: Data examples</vt:lpstr>
      <vt:lpstr>1D velocity model for the Salton Sea from well data</vt:lpstr>
      <vt:lpstr>Ray tracing P-waves in a 1D exponential velocity trend model</vt:lpstr>
      <vt:lpstr>Bayesian inversion for focal mechanisms Based on ideas published by Langet et al. (2020) </vt:lpstr>
      <vt:lpstr>Data – selected earthquakes from SCEC (Hauksson, 2022)</vt:lpstr>
      <vt:lpstr>Gregoire’s selection</vt:lpstr>
      <vt:lpstr>Focal mechanisms estimated by Bayesian inversion</vt:lpstr>
      <vt:lpstr>Focal mechanisms estimated by Bayesian inversion</vt:lpstr>
      <vt:lpstr>Focal mechanisms estimated by Bayesian inversion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Ketil Hokstad</dc:creator>
  <cp:lastModifiedBy>Ketil Hokstad</cp:lastModifiedBy>
  <cp:revision>12</cp:revision>
  <dcterms:created xsi:type="dcterms:W3CDTF">2024-07-31T13:05:51Z</dcterms:created>
  <dcterms:modified xsi:type="dcterms:W3CDTF">2024-08-02T08:02:29Z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